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58" r:id="rId4"/>
    <p:sldId id="262" r:id="rId5"/>
    <p:sldId id="264" r:id="rId6"/>
    <p:sldId id="266" r:id="rId7"/>
    <p:sldId id="269" r:id="rId8"/>
    <p:sldId id="270" r:id="rId9"/>
    <p:sldId id="271" r:id="rId10"/>
  </p:sldIdLst>
  <p:sldSz cx="12801600" cy="9601200" type="A3"/>
  <p:notesSz cx="6858000" cy="9144000"/>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644" y="10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56031" y="256031"/>
            <a:ext cx="12289536" cy="908913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65479" y="1235326"/>
            <a:ext cx="10465308" cy="4096512"/>
          </a:xfrm>
        </p:spPr>
        <p:txBody>
          <a:bodyPr anchor="b">
            <a:normAutofit/>
          </a:bodyPr>
          <a:lstStyle>
            <a:lvl1pPr algn="ctr">
              <a:lnSpc>
                <a:spcPct val="85000"/>
              </a:lnSpc>
              <a:defRPr sz="84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95008" y="5417490"/>
            <a:ext cx="9206253" cy="1943431"/>
          </a:xfrm>
        </p:spPr>
        <p:txBody>
          <a:bodyPr>
            <a:normAutofit/>
          </a:bodyPr>
          <a:lstStyle>
            <a:lvl1pPr marL="0" indent="0" algn="ctr">
              <a:spcBef>
                <a:spcPts val="1400"/>
              </a:spcBef>
              <a:buNone/>
              <a:defRPr sz="2520">
                <a:solidFill>
                  <a:srgbClr val="FFFFFF"/>
                </a:solidFill>
              </a:defRPr>
            </a:lvl1pPr>
            <a:lvl2pPr marL="480060" indent="0" algn="ctr">
              <a:buNone/>
              <a:defRPr sz="2520"/>
            </a:lvl2pPr>
            <a:lvl3pPr marL="960120" indent="0" algn="ctr">
              <a:buNone/>
              <a:defRPr sz="2520"/>
            </a:lvl3pPr>
            <a:lvl4pPr marL="1440180" indent="0" algn="ctr">
              <a:buNone/>
              <a:defRPr sz="2100"/>
            </a:lvl4pPr>
            <a:lvl5pPr marL="1920240" indent="0" algn="ctr">
              <a:buNone/>
              <a:defRPr sz="2100"/>
            </a:lvl5pPr>
            <a:lvl6pPr marL="2400300" indent="0" algn="ctr">
              <a:buNone/>
              <a:defRPr sz="2100"/>
            </a:lvl6pPr>
            <a:lvl7pPr marL="2880360" indent="0" algn="ctr">
              <a:buNone/>
              <a:defRPr sz="2100"/>
            </a:lvl7pPr>
            <a:lvl8pPr marL="3360420" indent="0" algn="ctr">
              <a:buNone/>
              <a:defRPr sz="2100"/>
            </a:lvl8pPr>
            <a:lvl9pPr marL="3840480" indent="0" algn="ctr">
              <a:buNone/>
              <a:defRPr sz="21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0C210ED-69A8-49D3-8D79-09F67762FC3D}" type="datetimeFigureOut">
              <a:rPr lang="en-GB" smtClean="0"/>
              <a:t>14/07/2014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D6B8EEC-3B23-452C-8C57-DCAF63BF1D2F}" type="slidenum">
              <a:rPr lang="en-GB" smtClean="0"/>
              <a:t>‹#›</a:t>
            </a:fld>
            <a:endParaRPr lang="en-GB"/>
          </a:p>
        </p:txBody>
      </p:sp>
      <p:cxnSp>
        <p:nvCxnSpPr>
          <p:cNvPr id="8" name="Straight Connector 7"/>
          <p:cNvCxnSpPr/>
          <p:nvPr/>
        </p:nvCxnSpPr>
        <p:spPr>
          <a:xfrm>
            <a:off x="2077594" y="5227320"/>
            <a:ext cx="864108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8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210ED-69A8-49D3-8D79-09F67762FC3D}" type="datetimeFigureOut">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238220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1066800"/>
            <a:ext cx="2440305" cy="75742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00151" y="1066800"/>
            <a:ext cx="7800975" cy="7574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210ED-69A8-49D3-8D79-09F67762FC3D}" type="datetimeFigureOut">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227110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4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210ED-69A8-49D3-8D79-09F67762FC3D}" type="datetimeFigureOut">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139555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1745" y="1643005"/>
            <a:ext cx="10465308" cy="4096512"/>
          </a:xfrm>
        </p:spPr>
        <p:txBody>
          <a:bodyPr anchor="b">
            <a:noAutofit/>
          </a:bodyPr>
          <a:lstStyle>
            <a:lvl1pPr algn="ctr">
              <a:lnSpc>
                <a:spcPct val="85000"/>
              </a:lnSpc>
              <a:defRPr sz="84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95424" y="5816328"/>
            <a:ext cx="9207551" cy="1909328"/>
          </a:xfrm>
        </p:spPr>
        <p:txBody>
          <a:bodyPr anchor="t">
            <a:normAutofit/>
          </a:bodyPr>
          <a:lstStyle>
            <a:lvl1pPr marL="0" indent="0" algn="ctr">
              <a:buNone/>
              <a:defRPr sz="2520">
                <a:solidFill>
                  <a:schemeClr val="accent1"/>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210ED-69A8-49D3-8D79-09F67762FC3D}" type="datetimeFigureOut">
              <a:rPr lang="en-GB" smtClean="0"/>
              <a:t>14/07/2014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6B8EEC-3B23-452C-8C57-DCAF63BF1D2F}" type="slidenum">
              <a:rPr lang="en-GB" smtClean="0"/>
              <a:t>‹#›</a:t>
            </a:fld>
            <a:endParaRPr lang="en-GB"/>
          </a:p>
        </p:txBody>
      </p:sp>
      <p:cxnSp>
        <p:nvCxnSpPr>
          <p:cNvPr id="7" name="Straight Connector 6"/>
          <p:cNvCxnSpPr/>
          <p:nvPr/>
        </p:nvCxnSpPr>
        <p:spPr>
          <a:xfrm>
            <a:off x="2080261" y="5628571"/>
            <a:ext cx="864108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81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0150" y="2880359"/>
            <a:ext cx="4992624" cy="5632704"/>
          </a:xfrm>
        </p:spPr>
        <p:txBody>
          <a:bodyPr/>
          <a:lstStyle>
            <a:lvl1pPr>
              <a:defRPr sz="231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0993" y="2880360"/>
            <a:ext cx="4992624" cy="5632704"/>
          </a:xfrm>
        </p:spPr>
        <p:txBody>
          <a:bodyPr/>
          <a:lstStyle>
            <a:lvl1pPr>
              <a:defRPr sz="231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C210ED-69A8-49D3-8D79-09F67762FC3D}" type="datetimeFigureOut">
              <a:rPr lang="en-GB" smtClean="0"/>
              <a:t>14/07/2014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195139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0150" y="2802115"/>
            <a:ext cx="4992624" cy="1088136"/>
          </a:xfrm>
        </p:spPr>
        <p:txBody>
          <a:bodyPr anchor="ctr"/>
          <a:lstStyle>
            <a:lvl1pPr marL="0" indent="0">
              <a:spcBef>
                <a:spcPts val="0"/>
              </a:spcBef>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1200150" y="3810076"/>
            <a:ext cx="4992624" cy="4736592"/>
          </a:xfrm>
        </p:spPr>
        <p:txBody>
          <a:bodyPr/>
          <a:lstStyle>
            <a:lvl1pPr>
              <a:defRPr sz="231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82632" y="2798645"/>
            <a:ext cx="4992624" cy="1088136"/>
          </a:xfrm>
        </p:spPr>
        <p:txBody>
          <a:bodyPr anchor="ctr"/>
          <a:lstStyle>
            <a:lvl1pPr marL="0" indent="0">
              <a:spcBef>
                <a:spcPts val="0"/>
              </a:spcBef>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6582632" y="3807051"/>
            <a:ext cx="4992624" cy="4736592"/>
          </a:xfrm>
        </p:spPr>
        <p:txBody>
          <a:bodyPr/>
          <a:lstStyle>
            <a:lvl1pPr>
              <a:defRPr sz="231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C210ED-69A8-49D3-8D79-09F67762FC3D}" type="datetimeFigureOut">
              <a:rPr lang="en-GB" smtClean="0"/>
              <a:t>14/07/2014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316860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C210ED-69A8-49D3-8D79-09F67762FC3D}" type="datetimeFigureOut">
              <a:rPr lang="en-GB" smtClean="0"/>
              <a:t>14/07/2014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210300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210ED-69A8-49D3-8D79-09F67762FC3D}" type="datetimeFigureOut">
              <a:rPr lang="en-GB" smtClean="0"/>
              <a:t>14/07/2014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210560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0150" y="1536192"/>
            <a:ext cx="3968496" cy="2432304"/>
          </a:xfrm>
        </p:spPr>
        <p:txBody>
          <a:bodyPr anchor="b">
            <a:noAutofit/>
          </a:bodyPr>
          <a:lstStyle>
            <a:lvl1pPr>
              <a:lnSpc>
                <a:spcPct val="90000"/>
              </a:lnSpc>
              <a:defRPr sz="4200" b="0"/>
            </a:lvl1pPr>
          </a:lstStyle>
          <a:p>
            <a:r>
              <a:rPr lang="en-US" smtClean="0"/>
              <a:t>Click to edit Master title style</a:t>
            </a:r>
            <a:endParaRPr lang="en-US" dirty="0"/>
          </a:p>
        </p:txBody>
      </p:sp>
      <p:sp>
        <p:nvSpPr>
          <p:cNvPr id="3" name="Content Placeholder 2"/>
          <p:cNvSpPr>
            <a:spLocks noGrp="1"/>
          </p:cNvSpPr>
          <p:nvPr>
            <p:ph idx="1"/>
          </p:nvPr>
        </p:nvSpPr>
        <p:spPr>
          <a:xfrm>
            <a:off x="5781040" y="1536192"/>
            <a:ext cx="5809493" cy="6528816"/>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00150" y="3968496"/>
            <a:ext cx="3968496" cy="4096512"/>
          </a:xfrm>
        </p:spPr>
        <p:txBody>
          <a:bodyPr>
            <a:normAutofit/>
          </a:bodyPr>
          <a:lstStyle>
            <a:lvl1pPr marL="0" indent="0">
              <a:lnSpc>
                <a:spcPct val="100000"/>
              </a:lnSpc>
              <a:spcBef>
                <a:spcPts val="1120"/>
              </a:spcBef>
              <a:buNone/>
              <a:defRPr sz="1785"/>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210ED-69A8-49D3-8D79-09F67762FC3D}" type="datetimeFigureOut">
              <a:rPr lang="en-GB" smtClean="0"/>
              <a:t>14/07/2014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24865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0150" y="1536192"/>
            <a:ext cx="3968496" cy="2432304"/>
          </a:xfrm>
        </p:spPr>
        <p:txBody>
          <a:bodyPr anchor="b">
            <a:noAutofit/>
          </a:bodyPr>
          <a:lstStyle>
            <a:lvl1pPr>
              <a:lnSpc>
                <a:spcPct val="90000"/>
              </a:lnSpc>
              <a:defRPr sz="4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26751" y="1497787"/>
            <a:ext cx="5960784" cy="6503214"/>
          </a:xfrm>
        </p:spPr>
        <p:txBody>
          <a:bodyPr lIns="274320" tIns="182880" anchor="t">
            <a:normAutofit/>
          </a:bodyPr>
          <a:lstStyle>
            <a:lvl1pPr marL="0" indent="0">
              <a:buNone/>
              <a:defRPr sz="294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1200150" y="3968496"/>
            <a:ext cx="3968496" cy="4032504"/>
          </a:xfrm>
        </p:spPr>
        <p:txBody>
          <a:bodyPr>
            <a:normAutofit/>
          </a:bodyPr>
          <a:lstStyle>
            <a:lvl1pPr marL="0" indent="0">
              <a:lnSpc>
                <a:spcPct val="100000"/>
              </a:lnSpc>
              <a:spcBef>
                <a:spcPts val="1120"/>
              </a:spcBef>
              <a:buNone/>
              <a:defRPr sz="1785"/>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210ED-69A8-49D3-8D79-09F67762FC3D}" type="datetimeFigureOut">
              <a:rPr lang="en-GB" smtClean="0"/>
              <a:t>14/07/2014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6B8EEC-3B23-452C-8C57-DCAF63BF1D2F}" type="slidenum">
              <a:rPr lang="en-GB" smtClean="0"/>
              <a:t>‹#›</a:t>
            </a:fld>
            <a:endParaRPr lang="en-GB"/>
          </a:p>
        </p:txBody>
      </p:sp>
    </p:spTree>
    <p:extLst>
      <p:ext uri="{BB962C8B-B14F-4D97-AF65-F5344CB8AC3E}">
        <p14:creationId xmlns:p14="http://schemas.microsoft.com/office/powerpoint/2010/main" val="167196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56032" y="256032"/>
            <a:ext cx="12289536" cy="908913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0150" y="853440"/>
            <a:ext cx="10369296" cy="18989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0152" y="2880360"/>
            <a:ext cx="10366514" cy="5654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0146" y="8713361"/>
            <a:ext cx="2445528" cy="511175"/>
          </a:xfrm>
          <a:prstGeom prst="rect">
            <a:avLst/>
          </a:prstGeom>
        </p:spPr>
        <p:txBody>
          <a:bodyPr vert="horz" lIns="91440" tIns="45720" rIns="91440" bIns="45720" rtlCol="0" anchor="ctr"/>
          <a:lstStyle>
            <a:lvl1pPr algn="l">
              <a:defRPr sz="1400">
                <a:solidFill>
                  <a:schemeClr val="accent1"/>
                </a:solidFill>
              </a:defRPr>
            </a:lvl1pPr>
          </a:lstStyle>
          <a:p>
            <a:fld id="{80C210ED-69A8-49D3-8D79-09F67762FC3D}" type="datetimeFigureOut">
              <a:rPr lang="en-GB" smtClean="0"/>
              <a:t>14/07/2014</a:t>
            </a:fld>
            <a:endParaRPr lang="en-GB"/>
          </a:p>
        </p:txBody>
      </p:sp>
      <p:sp>
        <p:nvSpPr>
          <p:cNvPr id="5" name="Footer Placeholder 4"/>
          <p:cNvSpPr>
            <a:spLocks noGrp="1"/>
          </p:cNvSpPr>
          <p:nvPr>
            <p:ph type="ftr" sz="quarter" idx="3"/>
          </p:nvPr>
        </p:nvSpPr>
        <p:spPr>
          <a:xfrm>
            <a:off x="4146606" y="8713361"/>
            <a:ext cx="4953663" cy="511175"/>
          </a:xfrm>
          <a:prstGeom prst="rect">
            <a:avLst/>
          </a:prstGeom>
        </p:spPr>
        <p:txBody>
          <a:bodyPr vert="horz" lIns="91440" tIns="45720" rIns="91440" bIns="45720" rtlCol="0" anchor="ctr"/>
          <a:lstStyle>
            <a:lvl1pPr algn="ctr">
              <a:defRPr sz="1400">
                <a:solidFill>
                  <a:schemeClr val="accent1"/>
                </a:solidFill>
              </a:defRPr>
            </a:lvl1pPr>
          </a:lstStyle>
          <a:p>
            <a:endParaRPr lang="en-GB"/>
          </a:p>
        </p:txBody>
      </p:sp>
      <p:sp>
        <p:nvSpPr>
          <p:cNvPr id="6" name="Slide Number Placeholder 5"/>
          <p:cNvSpPr>
            <a:spLocks noGrp="1"/>
          </p:cNvSpPr>
          <p:nvPr>
            <p:ph type="sldNum" sz="quarter" idx="4"/>
          </p:nvPr>
        </p:nvSpPr>
        <p:spPr>
          <a:xfrm>
            <a:off x="9796008" y="8713361"/>
            <a:ext cx="1791528" cy="511175"/>
          </a:xfrm>
          <a:prstGeom prst="rect">
            <a:avLst/>
          </a:prstGeom>
        </p:spPr>
        <p:txBody>
          <a:bodyPr vert="horz" lIns="91440" tIns="45720" rIns="91440" bIns="45720" rtlCol="0" anchor="ctr"/>
          <a:lstStyle>
            <a:lvl1pPr algn="r">
              <a:defRPr sz="1400">
                <a:solidFill>
                  <a:schemeClr val="accent1"/>
                </a:solidFill>
              </a:defRPr>
            </a:lvl1pPr>
          </a:lstStyle>
          <a:p>
            <a:fld id="{BD6B8EEC-3B23-452C-8C57-DCAF63BF1D2F}" type="slidenum">
              <a:rPr lang="en-GB" smtClean="0"/>
              <a:t>‹#›</a:t>
            </a:fld>
            <a:endParaRPr lang="en-GB"/>
          </a:p>
        </p:txBody>
      </p:sp>
    </p:spTree>
    <p:extLst>
      <p:ext uri="{BB962C8B-B14F-4D97-AF65-F5344CB8AC3E}">
        <p14:creationId xmlns:p14="http://schemas.microsoft.com/office/powerpoint/2010/main" val="1063908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5600" kern="1200">
          <a:solidFill>
            <a:schemeClr val="accent1"/>
          </a:solidFill>
          <a:latin typeface="+mj-lt"/>
          <a:ea typeface="+mj-ea"/>
          <a:cs typeface="+mj-cs"/>
        </a:defRPr>
      </a:lvl1pPr>
    </p:titleStyle>
    <p:bodyStyle>
      <a:lvl1pPr marL="240030" indent="-192024" algn="l" defTabSz="960120" rtl="0" eaLnBrk="1" latinLnBrk="0" hangingPunct="1">
        <a:lnSpc>
          <a:spcPct val="90000"/>
        </a:lnSpc>
        <a:spcBef>
          <a:spcPts val="1400"/>
        </a:spcBef>
        <a:buClr>
          <a:schemeClr val="accent1"/>
        </a:buClr>
        <a:buSzPct val="80000"/>
        <a:buFont typeface="Corbel" pitchFamily="34" charset="0"/>
        <a:buChar char="•"/>
        <a:defRPr sz="2800" kern="1200">
          <a:solidFill>
            <a:schemeClr val="accent1"/>
          </a:solidFill>
          <a:latin typeface="+mn-lt"/>
          <a:ea typeface="+mn-ea"/>
          <a:cs typeface="+mn-cs"/>
        </a:defRPr>
      </a:lvl1pPr>
      <a:lvl2pPr marL="480060" indent="-192024" algn="l" defTabSz="960120" rtl="0" eaLnBrk="1" latinLnBrk="0" hangingPunct="1">
        <a:lnSpc>
          <a:spcPct val="90000"/>
        </a:lnSpc>
        <a:spcBef>
          <a:spcPts val="210"/>
        </a:spcBef>
        <a:spcAft>
          <a:spcPts val="420"/>
        </a:spcAft>
        <a:buClr>
          <a:schemeClr val="accent1"/>
        </a:buClr>
        <a:buSzPct val="80000"/>
        <a:buFont typeface="Corbel" pitchFamily="34" charset="0"/>
        <a:buChar char="•"/>
        <a:defRPr sz="2520" kern="1200">
          <a:solidFill>
            <a:schemeClr val="accent1"/>
          </a:solidFill>
          <a:latin typeface="+mn-lt"/>
          <a:ea typeface="+mn-ea"/>
          <a:cs typeface="+mn-cs"/>
        </a:defRPr>
      </a:lvl2pPr>
      <a:lvl3pPr marL="768096" indent="-192024" algn="l" defTabSz="960120" rtl="0" eaLnBrk="1" latinLnBrk="0" hangingPunct="1">
        <a:lnSpc>
          <a:spcPct val="90000"/>
        </a:lnSpc>
        <a:spcBef>
          <a:spcPts val="210"/>
        </a:spcBef>
        <a:spcAft>
          <a:spcPts val="420"/>
        </a:spcAft>
        <a:buClr>
          <a:schemeClr val="accent1"/>
        </a:buClr>
        <a:buSzPct val="80000"/>
        <a:buFont typeface="Corbel" pitchFamily="34" charset="0"/>
        <a:buChar char="•"/>
        <a:defRPr sz="2240" kern="1200">
          <a:solidFill>
            <a:schemeClr val="accent1"/>
          </a:solidFill>
          <a:latin typeface="+mn-lt"/>
          <a:ea typeface="+mn-ea"/>
          <a:cs typeface="+mn-cs"/>
        </a:defRPr>
      </a:lvl3pPr>
      <a:lvl4pPr marL="1056132" indent="-192024" algn="l" defTabSz="960120" rtl="0" eaLnBrk="1" latinLnBrk="0" hangingPunct="1">
        <a:lnSpc>
          <a:spcPct val="90000"/>
        </a:lnSpc>
        <a:spcBef>
          <a:spcPts val="210"/>
        </a:spcBef>
        <a:spcAft>
          <a:spcPts val="420"/>
        </a:spcAft>
        <a:buClr>
          <a:schemeClr val="accent1"/>
        </a:buClr>
        <a:buSzPct val="80000"/>
        <a:buFont typeface="Corbel" pitchFamily="34" charset="0"/>
        <a:buChar char="•"/>
        <a:defRPr sz="1960" kern="1200">
          <a:solidFill>
            <a:schemeClr val="accent1"/>
          </a:solidFill>
          <a:latin typeface="+mn-lt"/>
          <a:ea typeface="+mn-ea"/>
          <a:cs typeface="+mn-cs"/>
        </a:defRPr>
      </a:lvl4pPr>
      <a:lvl5pPr marL="1288168" indent="-192024" algn="l" defTabSz="960120" rtl="0" eaLnBrk="1" latinLnBrk="0" hangingPunct="1">
        <a:lnSpc>
          <a:spcPct val="90000"/>
        </a:lnSpc>
        <a:spcBef>
          <a:spcPts val="210"/>
        </a:spcBef>
        <a:spcAft>
          <a:spcPts val="420"/>
        </a:spcAft>
        <a:buClr>
          <a:schemeClr val="accent1"/>
        </a:buClr>
        <a:buSzPct val="80000"/>
        <a:buFont typeface="Corbel" pitchFamily="34" charset="0"/>
        <a:buChar char="•"/>
        <a:defRPr sz="1960" kern="1200">
          <a:solidFill>
            <a:schemeClr val="accent1"/>
          </a:solidFill>
          <a:latin typeface="+mn-lt"/>
          <a:ea typeface="+mn-ea"/>
          <a:cs typeface="+mn-cs"/>
        </a:defRPr>
      </a:lvl5pPr>
      <a:lvl6pPr marL="1540000" indent="-240030" algn="l" defTabSz="960120" rtl="0" eaLnBrk="1" latinLnBrk="0" hangingPunct="1">
        <a:lnSpc>
          <a:spcPct val="90000"/>
        </a:lnSpc>
        <a:spcBef>
          <a:spcPts val="210"/>
        </a:spcBef>
        <a:spcAft>
          <a:spcPts val="420"/>
        </a:spcAft>
        <a:buClr>
          <a:schemeClr val="accent1"/>
        </a:buClr>
        <a:buSzPct val="80000"/>
        <a:buFont typeface="Corbel" pitchFamily="34" charset="0"/>
        <a:buChar char="•"/>
        <a:defRPr sz="1960" kern="1200">
          <a:solidFill>
            <a:schemeClr val="accent1"/>
          </a:solidFill>
          <a:latin typeface="+mn-lt"/>
          <a:ea typeface="+mn-ea"/>
          <a:cs typeface="+mn-cs"/>
        </a:defRPr>
      </a:lvl6pPr>
      <a:lvl7pPr marL="1820000" indent="-240030" algn="l" defTabSz="960120" rtl="0" eaLnBrk="1" latinLnBrk="0" hangingPunct="1">
        <a:lnSpc>
          <a:spcPct val="90000"/>
        </a:lnSpc>
        <a:spcBef>
          <a:spcPts val="210"/>
        </a:spcBef>
        <a:spcAft>
          <a:spcPts val="420"/>
        </a:spcAft>
        <a:buClr>
          <a:schemeClr val="accent1"/>
        </a:buClr>
        <a:buSzPct val="80000"/>
        <a:buFont typeface="Corbel" pitchFamily="34" charset="0"/>
        <a:buChar char="•"/>
        <a:defRPr sz="1960" kern="1200">
          <a:solidFill>
            <a:schemeClr val="accent1"/>
          </a:solidFill>
          <a:latin typeface="+mn-lt"/>
          <a:ea typeface="+mn-ea"/>
          <a:cs typeface="+mn-cs"/>
        </a:defRPr>
      </a:lvl7pPr>
      <a:lvl8pPr marL="2100000" indent="-240030" algn="l" defTabSz="960120" rtl="0" eaLnBrk="1" latinLnBrk="0" hangingPunct="1">
        <a:lnSpc>
          <a:spcPct val="90000"/>
        </a:lnSpc>
        <a:spcBef>
          <a:spcPts val="210"/>
        </a:spcBef>
        <a:spcAft>
          <a:spcPts val="420"/>
        </a:spcAft>
        <a:buClr>
          <a:schemeClr val="accent1"/>
        </a:buClr>
        <a:buSzPct val="80000"/>
        <a:buFont typeface="Corbel" pitchFamily="34" charset="0"/>
        <a:buChar char="•"/>
        <a:defRPr sz="1960" kern="1200">
          <a:solidFill>
            <a:schemeClr val="accent1"/>
          </a:solidFill>
          <a:latin typeface="+mn-lt"/>
          <a:ea typeface="+mn-ea"/>
          <a:cs typeface="+mn-cs"/>
        </a:defRPr>
      </a:lvl8pPr>
      <a:lvl9pPr marL="2380000" indent="-240030" algn="l" defTabSz="960120" rtl="0" eaLnBrk="1" latinLnBrk="0" hangingPunct="1">
        <a:lnSpc>
          <a:spcPct val="90000"/>
        </a:lnSpc>
        <a:spcBef>
          <a:spcPts val="210"/>
        </a:spcBef>
        <a:spcAft>
          <a:spcPts val="420"/>
        </a:spcAft>
        <a:buClr>
          <a:schemeClr val="accent1"/>
        </a:buClr>
        <a:buSzPct val="80000"/>
        <a:buFont typeface="Corbel" pitchFamily="34" charset="0"/>
        <a:buChar char="•"/>
        <a:defRPr sz="1960" kern="1200">
          <a:solidFill>
            <a:schemeClr val="accent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uk/url?sa=i&amp;rct=j&amp;q=film+director+on+set&amp;source=images&amp;cd=&amp;cad=rja&amp;docid=lxfO6C6rZD8SaM&amp;tbnid=WcneI4Ry0WfT_M:&amp;ved=0CAUQjRw&amp;url=http://www.darkhorseinstitute.com/category/film-audio-jobs/&amp;ei=ESCwUoeXCYiAhQfVgoGgAw&amp;psig=AFQjCNEMRklPOVDmh_BY4y6joN7PRGyk7A&amp;ust=1387360611826336"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google.co.uk/url?sa=i&amp;rct=j&amp;q=cartoonist&amp;source=images&amp;cd=&amp;cad=rja&amp;docid=xChOJLeZAes9fM&amp;tbnid=xOo4adl9rVWJqM:&amp;ved=0CAUQjRw&amp;url=http://en.wikipedia.org/wiki/Cartoonist&amp;ei=QpsVU8LPJqGM7QbCqYHoCQ&amp;bvm=bv.62286460,d.ZGU&amp;psig=AFQjCNEez2NdL7LiGhiluLdLW0mVPQDLuA&amp;ust=139401132216764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cartoonist&amp;source=images&amp;cd=&amp;cad=rja&amp;docid=cOqmtHCevT8a_M&amp;tbnid=ONqiM1NyZ6uvMM:&amp;ved=0CAUQjRw&amp;url=http://www.tomjohnston.co.uk/cartoonist/&amp;ei=C54VU9b6JYn07AaauIDYAg&amp;bvm=bv.62286460,d.ZG4&amp;psig=AFQjCNHW2pujy5PMycRkg1D41I_qDjoAZw&amp;ust=1394011895502206" TargetMode="External"/><Relationship Id="rId5" Type="http://schemas.openxmlformats.org/officeDocument/2006/relationships/image" Target="../media/image8.jpeg"/><Relationship Id="rId4" Type="http://schemas.openxmlformats.org/officeDocument/2006/relationships/hyperlink" Target="http://www.google.co.uk/url?sa=i&amp;rct=j&amp;q=cartoonist+job+description&amp;source=images&amp;cd=&amp;cad=rja&amp;docid=4GGcHXY3r_-ktM&amp;tbnid=1EsEsDvgL47FlM:&amp;ved=0CAUQjRw&amp;url=http://work.chron.com/description-cartoonists-occupation-23781.html&amp;ei=3GUMU4juPMjB7Abr-IGQAQ&amp;bvm=bv.61725948,d.ZGU&amp;psig=AFQjCNGT34wOSJiZAZIrZIxpf0XxUQi8aw&amp;ust=13934076921193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uk/url?sa=i&amp;rct=j&amp;q=chris%20anderson&amp;source=images&amp;cd=&amp;cad=rja&amp;uact=8&amp;docid=aEEWco7Dvh9P7M&amp;tbnid=0zzB7SJzM_cCVM:&amp;ved=0CAUQjRw&amp;url=http://twitchy.com/2012/05/11/nuggets-forward-chris-anderson-has-house-searched-law-enforcement-investigating-crimes-against-children/&amp;ei=saBoU6ztFIes0QWnq4GQAw&amp;bvm=bv.66111022,d.ZWU&amp;psig=AFQjCNFtnYUXGiYdQYT2ZiXcyo0cH05myQ&amp;ust=1399452201373239"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tattoo%20equipment&amp;source=images&amp;cd=&amp;cad=rja&amp;uact=8&amp;docid=ohiN_wHrYAFPDM&amp;tbnid=8ymT7DkiRa8dSM:&amp;ved=0CAUQjRw&amp;url=http://paultattoo.en.ecplaza.net/&amp;ei=gKNoU6LTBcLG0QX-2YHIBQ&amp;bvm=bv.66111022,d.ZWU&amp;psig=AFQjCNG5OdU1_PY7tMzMowQsabKfNPZpcg&amp;ust=1399452923170475" TargetMode="External"/><Relationship Id="rId5" Type="http://schemas.openxmlformats.org/officeDocument/2006/relationships/image" Target="../media/image11.jpeg"/><Relationship Id="rId4" Type="http://schemas.openxmlformats.org/officeDocument/2006/relationships/hyperlink" Target="http://www.google.co.uk/url?sa=i&amp;rct=j&amp;q=tattoo%20artist&amp;source=images&amp;cd=&amp;cad=rja&amp;uact=8&amp;docid=C3cU11nSjzvISM&amp;tbnid=ayPNk5A9suCFbM:&amp;ved=0CAUQjRw&amp;url=http://www.bodyartdiary.com/category/tattoo-artists/page/2&amp;ei=mKJoU5-3Esrs0gXB8oGQBw&amp;bvm=bv.66111022,d.ZWU&amp;psig=AFQjCNG3FH2g0Xv4xmTFDOhyl5Frqu3B7A&amp;ust=139945268022172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hyperlink" Target="http://www.vam.ac.uk/content/articles/d/development" TargetMode="External"/><Relationship Id="rId3" Type="http://schemas.openxmlformats.org/officeDocument/2006/relationships/image" Target="../media/image27.jpeg"/><Relationship Id="rId7" Type="http://schemas.openxmlformats.org/officeDocument/2006/relationships/hyperlink" Target="http://www.vam.ac.uk/content/articles/a/asian-department" TargetMode="Externa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hyperlink" Target="http://www.vam.ac.uk/content/articles/c/conservation-department" TargetMode="External"/><Relationship Id="rId5" Type="http://schemas.openxmlformats.org/officeDocument/2006/relationships/hyperlink" Target="http://www.vam.ac.uk/content/articles/e/exhibitions" TargetMode="External"/><Relationship Id="rId4" Type="http://schemas.openxmlformats.org/officeDocument/2006/relationships/hyperlink" Target="http://www.vam.ac.uk/content/articles/e/estate-department" TargetMode="External"/><Relationship Id="rId9" Type="http://schemas.openxmlformats.org/officeDocument/2006/relationships/hyperlink" Target="http://www.vam.ac.uk/content/articles/l/learning-departmen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p:cNvSpPr/>
          <p:nvPr/>
        </p:nvSpPr>
        <p:spPr>
          <a:xfrm>
            <a:off x="2944416" y="2784376"/>
            <a:ext cx="7200800" cy="324036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6000" dirty="0" smtClean="0">
                <a:latin typeface="Andalus" panose="02020603050405020304" pitchFamily="18" charset="-78"/>
                <a:cs typeface="Andalus" panose="02020603050405020304" pitchFamily="18" charset="-78"/>
              </a:rPr>
              <a:t>Jobs in Design</a:t>
            </a:r>
            <a:endParaRPr lang="en-GB" sz="6000" dirty="0">
              <a:latin typeface="Andalus" panose="02020603050405020304" pitchFamily="18" charset="-78"/>
              <a:cs typeface="Andalus" panose="02020603050405020304" pitchFamily="18" charset="-78"/>
            </a:endParaRPr>
          </a:p>
        </p:txBody>
      </p:sp>
      <p:cxnSp>
        <p:nvCxnSpPr>
          <p:cNvPr id="6" name="Straight Connector 5"/>
          <p:cNvCxnSpPr/>
          <p:nvPr/>
        </p:nvCxnSpPr>
        <p:spPr>
          <a:xfrm flipH="1" flipV="1">
            <a:off x="2648048" y="2139531"/>
            <a:ext cx="1242032" cy="115212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828904" y="1740144"/>
            <a:ext cx="1440160" cy="480131"/>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Architect</a:t>
            </a:r>
            <a:endParaRPr lang="en-GB" dirty="0">
              <a:latin typeface="Andalus" panose="02020603050405020304" pitchFamily="18" charset="-78"/>
              <a:cs typeface="Andalus" panose="02020603050405020304" pitchFamily="18" charset="-78"/>
            </a:endParaRPr>
          </a:p>
        </p:txBody>
      </p:sp>
      <p:cxnSp>
        <p:nvCxnSpPr>
          <p:cNvPr id="9" name="Straight Connector 8"/>
          <p:cNvCxnSpPr/>
          <p:nvPr/>
        </p:nvCxnSpPr>
        <p:spPr>
          <a:xfrm flipH="1" flipV="1">
            <a:off x="7336904" y="5880720"/>
            <a:ext cx="1242032" cy="1152128"/>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7696944" y="7050720"/>
            <a:ext cx="2043280" cy="480131"/>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Film Director</a:t>
            </a:r>
            <a:endParaRPr lang="en-GB" dirty="0">
              <a:latin typeface="Andalus" panose="02020603050405020304" pitchFamily="18" charset="-78"/>
              <a:cs typeface="Andalus" panose="02020603050405020304" pitchFamily="18" charset="-78"/>
            </a:endParaRPr>
          </a:p>
        </p:txBody>
      </p:sp>
      <p:cxnSp>
        <p:nvCxnSpPr>
          <p:cNvPr id="11" name="Straight Connector 10"/>
          <p:cNvCxnSpPr/>
          <p:nvPr/>
        </p:nvCxnSpPr>
        <p:spPr>
          <a:xfrm flipV="1">
            <a:off x="9323220" y="2052848"/>
            <a:ext cx="1120748" cy="1148901"/>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9718064" y="1572717"/>
            <a:ext cx="1656184" cy="480131"/>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Cartoonist</a:t>
            </a:r>
            <a:endParaRPr lang="en-GB" dirty="0">
              <a:latin typeface="Andalus" panose="02020603050405020304" pitchFamily="18" charset="-78"/>
              <a:cs typeface="Andalus" panose="02020603050405020304" pitchFamily="18" charset="-78"/>
            </a:endParaRPr>
          </a:p>
        </p:txBody>
      </p:sp>
      <p:cxnSp>
        <p:nvCxnSpPr>
          <p:cNvPr id="15" name="Straight Connector 14"/>
          <p:cNvCxnSpPr/>
          <p:nvPr/>
        </p:nvCxnSpPr>
        <p:spPr>
          <a:xfrm flipV="1">
            <a:off x="2440360" y="5376665"/>
            <a:ext cx="989804" cy="936103"/>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1514022" y="6332719"/>
            <a:ext cx="2069924" cy="480131"/>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Tattoo artist</a:t>
            </a:r>
            <a:endParaRPr lang="en-GB" dirty="0">
              <a:latin typeface="Andalus" panose="02020603050405020304" pitchFamily="18" charset="-78"/>
              <a:cs typeface="Andalus" panose="02020603050405020304" pitchFamily="18" charset="-78"/>
            </a:endParaRPr>
          </a:p>
        </p:txBody>
      </p:sp>
      <p:cxnSp>
        <p:nvCxnSpPr>
          <p:cNvPr id="20" name="Straight Connector 19"/>
          <p:cNvCxnSpPr/>
          <p:nvPr/>
        </p:nvCxnSpPr>
        <p:spPr>
          <a:xfrm flipV="1">
            <a:off x="5054651" y="5836957"/>
            <a:ext cx="223247" cy="1627939"/>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4304746" y="7530851"/>
            <a:ext cx="1723056" cy="867930"/>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Graphic designer</a:t>
            </a:r>
            <a:endParaRPr lang="en-GB" dirty="0">
              <a:latin typeface="Andalus" panose="02020603050405020304" pitchFamily="18" charset="-78"/>
              <a:cs typeface="Andalus" panose="02020603050405020304" pitchFamily="18" charset="-78"/>
            </a:endParaRPr>
          </a:p>
        </p:txBody>
      </p:sp>
      <p:cxnSp>
        <p:nvCxnSpPr>
          <p:cNvPr id="24" name="Straight Connector 23"/>
          <p:cNvCxnSpPr/>
          <p:nvPr/>
        </p:nvCxnSpPr>
        <p:spPr>
          <a:xfrm flipV="1">
            <a:off x="7273664" y="1344216"/>
            <a:ext cx="63240" cy="1450510"/>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6688832" y="476286"/>
            <a:ext cx="1584176" cy="867930"/>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Games Designer</a:t>
            </a:r>
            <a:endParaRPr lang="en-GB" dirty="0">
              <a:latin typeface="Andalus" panose="02020603050405020304" pitchFamily="18" charset="-78"/>
              <a:cs typeface="Andalus" panose="02020603050405020304" pitchFamily="18" charset="-78"/>
            </a:endParaRPr>
          </a:p>
        </p:txBody>
      </p:sp>
      <p:cxnSp>
        <p:nvCxnSpPr>
          <p:cNvPr id="27" name="Straight Connector 26"/>
          <p:cNvCxnSpPr/>
          <p:nvPr/>
        </p:nvCxnSpPr>
        <p:spPr>
          <a:xfrm flipH="1" flipV="1">
            <a:off x="9199552" y="5049601"/>
            <a:ext cx="1346604" cy="787356"/>
          </a:xfrm>
          <a:prstGeom prst="line">
            <a:avLst/>
          </a:prstGeom>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9969299" y="5844716"/>
            <a:ext cx="1440160" cy="480131"/>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Animator</a:t>
            </a:r>
            <a:endParaRPr lang="en-GB" dirty="0">
              <a:latin typeface="Andalus" panose="02020603050405020304" pitchFamily="18" charset="-78"/>
              <a:cs typeface="Andalus" panose="02020603050405020304" pitchFamily="18" charset="-78"/>
            </a:endParaRPr>
          </a:p>
        </p:txBody>
      </p:sp>
      <p:sp>
        <p:nvSpPr>
          <p:cNvPr id="30" name="TextBox 29"/>
          <p:cNvSpPr txBox="1"/>
          <p:nvPr/>
        </p:nvSpPr>
        <p:spPr>
          <a:xfrm>
            <a:off x="532148" y="3822563"/>
            <a:ext cx="1440160" cy="867930"/>
          </a:xfrm>
          <a:prstGeom prst="rect">
            <a:avLst/>
          </a:prstGeom>
          <a:noFill/>
        </p:spPr>
        <p:txBody>
          <a:bodyPr wrap="square" rtlCol="0">
            <a:spAutoFit/>
          </a:bodyPr>
          <a:lstStyle/>
          <a:p>
            <a:r>
              <a:rPr lang="en-GB" dirty="0" smtClean="0">
                <a:latin typeface="Andalus" panose="02020603050405020304" pitchFamily="18" charset="-78"/>
                <a:cs typeface="Andalus" panose="02020603050405020304" pitchFamily="18" charset="-78"/>
              </a:rPr>
              <a:t>Interior Designer</a:t>
            </a:r>
            <a:endParaRPr lang="en-GB" dirty="0">
              <a:latin typeface="Andalus" panose="02020603050405020304" pitchFamily="18" charset="-78"/>
              <a:cs typeface="Andalus" panose="02020603050405020304" pitchFamily="18" charset="-78"/>
            </a:endParaRPr>
          </a:p>
        </p:txBody>
      </p:sp>
      <p:cxnSp>
        <p:nvCxnSpPr>
          <p:cNvPr id="31" name="Straight Connector 30"/>
          <p:cNvCxnSpPr/>
          <p:nvPr/>
        </p:nvCxnSpPr>
        <p:spPr>
          <a:xfrm flipH="1" flipV="1">
            <a:off x="1779784" y="4207775"/>
            <a:ext cx="1155478" cy="9750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0131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208" y="264096"/>
            <a:ext cx="10369296" cy="1898904"/>
          </a:xfrm>
        </p:spPr>
        <p:txBody>
          <a:bodyPr/>
          <a:lstStyle/>
          <a:p>
            <a:r>
              <a:rPr lang="en-GB" dirty="0"/>
              <a:t>Architect</a:t>
            </a:r>
          </a:p>
        </p:txBody>
      </p:sp>
      <p:sp>
        <p:nvSpPr>
          <p:cNvPr id="4" name="Content Placeholder 3"/>
          <p:cNvSpPr txBox="1">
            <a:spLocks noGrp="1"/>
          </p:cNvSpPr>
          <p:nvPr>
            <p:ph idx="1"/>
          </p:nvPr>
        </p:nvSpPr>
        <p:spPr>
          <a:xfrm>
            <a:off x="352128" y="1798512"/>
            <a:ext cx="8856984" cy="6580776"/>
          </a:xfrm>
          <a:prstGeom prst="rect">
            <a:avLst/>
          </a:prstGeom>
          <a:noFill/>
        </p:spPr>
        <p:txBody>
          <a:bodyPr wrap="square" rtlCol="0">
            <a:spAutoFit/>
          </a:bodyPr>
          <a:lstStyle/>
          <a:p>
            <a:pPr marL="48006" indent="0">
              <a:buNone/>
            </a:pPr>
            <a:r>
              <a:rPr lang="en-GB" sz="2240" b="1" dirty="0"/>
              <a:t>Qualifications- </a:t>
            </a:r>
            <a:r>
              <a:rPr lang="en-GB" sz="2000" dirty="0"/>
              <a:t>To become an architects firstly you will need a good range of GCSE’s including Maths and English and preferably a range of GCSE’s in arts or science’s. The requirements at A level vary usually needing two A levels in an academic subject along with two AS levels however this varies.</a:t>
            </a:r>
            <a:r>
              <a:rPr lang="en-GB" sz="2000" b="1" dirty="0"/>
              <a:t> </a:t>
            </a:r>
            <a:r>
              <a:rPr lang="en-GB" sz="2000" dirty="0"/>
              <a:t>After that you will need to study and pass a degree, validated by The Royal Institute of British Architects and at a recognised School of Architecture. To be become a fully qualified architect it usually takes around 7 </a:t>
            </a:r>
            <a:r>
              <a:rPr lang="en-GB" sz="2000" dirty="0" smtClean="0"/>
              <a:t>years.</a:t>
            </a:r>
          </a:p>
          <a:p>
            <a:pPr marL="48006" indent="0">
              <a:buNone/>
            </a:pPr>
            <a:r>
              <a:rPr lang="en-GB" sz="2240" b="1" dirty="0" smtClean="0"/>
              <a:t>Salary- </a:t>
            </a:r>
            <a:r>
              <a:rPr lang="en-GB" sz="2000" dirty="0"/>
              <a:t>Architects usually earn a reasonable amount when starting out around £35000-45000 however once you have become established the salary can grow though.</a:t>
            </a:r>
          </a:p>
          <a:p>
            <a:pPr marL="48006" indent="0">
              <a:buNone/>
            </a:pPr>
            <a:r>
              <a:rPr lang="en-GB" sz="2240" b="1" dirty="0" smtClean="0"/>
              <a:t>Job </a:t>
            </a:r>
            <a:r>
              <a:rPr lang="en-GB" sz="2240" b="1" dirty="0"/>
              <a:t>description- </a:t>
            </a:r>
            <a:r>
              <a:rPr lang="en-GB" sz="2000" dirty="0"/>
              <a:t>Architects are involved in the earliest stages of building development by coming up with initial designs,  establishing budgets and accessing  it’s needs and impacts. They also work closely with contractors to make sure the work is carried out to a specific quality. Most of their main responsibility's are proposing ideas, setting budgets, creating drawings of the projects and regular site visits among other responsibilities.</a:t>
            </a:r>
          </a:p>
          <a:p>
            <a:pPr marL="48006" indent="0">
              <a:buNone/>
            </a:pPr>
            <a:r>
              <a:rPr lang="en-GB" sz="2240" b="1" dirty="0" smtClean="0"/>
              <a:t>Career </a:t>
            </a:r>
            <a:r>
              <a:rPr lang="en-GB" sz="2240" b="1" dirty="0"/>
              <a:t>Prospects-  </a:t>
            </a:r>
            <a:r>
              <a:rPr lang="en-GB" sz="2000" dirty="0"/>
              <a:t>In architecture there is no set career structure due to the fact that it depends on the actual architects experience, competence and their firm however in larger firms there is more chance to move through the company and further their campaign.  Afterwards a considerable amount of architect with experience set up their own firms. </a:t>
            </a:r>
            <a:endParaRPr lang="en-GB" sz="2000" b="1" dirty="0"/>
          </a:p>
        </p:txBody>
      </p:sp>
      <p:pic>
        <p:nvPicPr>
          <p:cNvPr id="5" name="Picture 12" descr="http://t0.gstatic.com/images?q=tbn:ANd9GcTnsuwaMTBakHCPLGsHJcmDdrpVdJZbCr-N6SFI39QMiIB-hALw:imgs.abduzeedo.com/files/archi/1100architect/1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120" y="1213548"/>
            <a:ext cx="3107254"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t2.gstatic.com/images?q=tbn:ANd9GcSAFO8AwP4MesDXxGOFMnpJPKeGX1Ob2auLD9BvRiJWcmkTGPD9ZA:wugange.com/image/2013/05/architect-drawings-9447-hd-wallpap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120" y="3636688"/>
            <a:ext cx="3086941" cy="2489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1.gstatic.com/images?q=tbn:ANd9GcQ0bcbLJUzi9CQ9qtpdY5vQ6ZPfzjwxkXAqzPW2SxGMAdi3tG4c:i.telegraph.co.uk/multimedia/archive/02268/Shard_226857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1120" y="6600800"/>
            <a:ext cx="3068135"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9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184" y="466942"/>
            <a:ext cx="10369296" cy="1898904"/>
          </a:xfrm>
        </p:spPr>
        <p:txBody>
          <a:bodyPr/>
          <a:lstStyle/>
          <a:p>
            <a:r>
              <a:rPr lang="en-GB" dirty="0" smtClean="0"/>
              <a:t>Film Director</a:t>
            </a:r>
            <a:endParaRPr lang="en-GB" dirty="0"/>
          </a:p>
        </p:txBody>
      </p:sp>
      <p:sp>
        <p:nvSpPr>
          <p:cNvPr id="3" name="Content Placeholder 2"/>
          <p:cNvSpPr>
            <a:spLocks noGrp="1"/>
          </p:cNvSpPr>
          <p:nvPr>
            <p:ph idx="1"/>
          </p:nvPr>
        </p:nvSpPr>
        <p:spPr>
          <a:xfrm>
            <a:off x="640080" y="1984694"/>
            <a:ext cx="8497024" cy="7424418"/>
          </a:xfrm>
        </p:spPr>
        <p:txBody>
          <a:bodyPr>
            <a:normAutofit/>
          </a:bodyPr>
          <a:lstStyle/>
          <a:p>
            <a:pPr marL="0" indent="0">
              <a:buNone/>
            </a:pPr>
            <a:r>
              <a:rPr lang="en-GB" sz="2240" b="1" dirty="0"/>
              <a:t>Qualifications- </a:t>
            </a:r>
            <a:r>
              <a:rPr lang="en-GB" sz="2000" dirty="0"/>
              <a:t>Whilst there are many formal and recognised film courses you can take, a formal qualification is not necessary where as gaining </a:t>
            </a:r>
            <a:r>
              <a:rPr lang="en-GB" sz="2000" dirty="0" err="1"/>
              <a:t>experince</a:t>
            </a:r>
            <a:r>
              <a:rPr lang="en-GB" sz="2000" dirty="0"/>
              <a:t> in the area is extremely important as most film directors work there way up from the bottom.</a:t>
            </a:r>
          </a:p>
          <a:p>
            <a:pPr marL="0" indent="0">
              <a:buNone/>
            </a:pPr>
            <a:endParaRPr lang="en-GB" sz="1960" b="1" dirty="0"/>
          </a:p>
          <a:p>
            <a:pPr marL="0" indent="0">
              <a:buNone/>
            </a:pPr>
            <a:r>
              <a:rPr lang="en-GB" sz="2240" b="1" dirty="0"/>
              <a:t>Salary- </a:t>
            </a:r>
            <a:r>
              <a:rPr lang="en-GB" sz="2000" dirty="0"/>
              <a:t>A starting salary can range from £18,000 to £25,000 and with more experience can rise to £20,000 to £35,000 and with lots of experience can  go up to £35,000 up to £70,000+.</a:t>
            </a:r>
          </a:p>
          <a:p>
            <a:pPr marL="0" indent="0">
              <a:buNone/>
            </a:pPr>
            <a:endParaRPr lang="en-GB" sz="1960" b="1" dirty="0"/>
          </a:p>
          <a:p>
            <a:pPr marL="0" indent="0">
              <a:buNone/>
            </a:pPr>
            <a:r>
              <a:rPr lang="en-GB" sz="2240" b="1" dirty="0"/>
              <a:t>Job description- </a:t>
            </a:r>
            <a:r>
              <a:rPr lang="en-GB" sz="2000" dirty="0"/>
              <a:t>A film director is the main creative force in a films production and are mostly responsible for translating the written script into reality making the director have to visualise the story and bring it together as a team leader. Directors' main duties include casting, script editing, shot composition, shot selection and editing.</a:t>
            </a:r>
          </a:p>
          <a:p>
            <a:pPr marL="0" indent="0">
              <a:buNone/>
            </a:pPr>
            <a:endParaRPr lang="en-GB" sz="1960" b="1" dirty="0"/>
          </a:p>
          <a:p>
            <a:pPr marL="0" indent="0">
              <a:buNone/>
            </a:pPr>
            <a:r>
              <a:rPr lang="en-GB" sz="2240" b="1" dirty="0"/>
              <a:t>Career Prospect- </a:t>
            </a:r>
            <a:r>
              <a:rPr lang="en-GB" sz="2000" dirty="0"/>
              <a:t>During a career like this it is normal to begin as a runner or trainee and then work your way up however companies such as the BBC have structured career paths. Free lance directors though usually take a path of progressing from smaller projects such as student films ETC to bigger and more prestigious projects making their way up.</a:t>
            </a:r>
            <a:endParaRPr lang="en-GB" sz="2000" b="1" dirty="0"/>
          </a:p>
        </p:txBody>
      </p:sp>
      <p:pic>
        <p:nvPicPr>
          <p:cNvPr id="4" name="Picture 10" descr="http://t0.gstatic.com/images?q=tbn:ANd9GcTSFz1iJkHuCWccu5fBLo5HhxvvYI1X2az49yYAXeUiYC2DYl26:i.cdn.turner.com/cnn/2009/SHOWBIZ/Movies/12/11/werner.herzog.advice/herzog.t1la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120" y="1776264"/>
            <a:ext cx="3168352" cy="2240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www.darkhorseinstitute.com/wp-content/uploads/film.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9352" y="4576811"/>
            <a:ext cx="3190120" cy="2240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t2.gstatic.com/images?q=tbn:ANd9GcTD--M_AZ4gnW35vvyIbu4nrGHoJiXd3DacBBFSVdX_XVHT-f3V:static.guim.co.uk/sys-images/Guardian/Pix/pictures/2012/5/29/1338327433944/Film-director-George-Luca-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7824" y="7176864"/>
            <a:ext cx="314164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5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24" y="482923"/>
            <a:ext cx="10369296" cy="1898904"/>
          </a:xfrm>
        </p:spPr>
        <p:txBody>
          <a:bodyPr/>
          <a:lstStyle/>
          <a:p>
            <a:r>
              <a:rPr lang="en-GB" dirty="0" smtClean="0"/>
              <a:t>Cartoonist</a:t>
            </a:r>
            <a:endParaRPr lang="en-GB" dirty="0"/>
          </a:p>
        </p:txBody>
      </p:sp>
      <p:sp>
        <p:nvSpPr>
          <p:cNvPr id="4" name="Content Placeholder 2"/>
          <p:cNvSpPr>
            <a:spLocks noGrp="1"/>
          </p:cNvSpPr>
          <p:nvPr>
            <p:ph idx="1"/>
          </p:nvPr>
        </p:nvSpPr>
        <p:spPr>
          <a:xfrm>
            <a:off x="640079" y="2240281"/>
            <a:ext cx="8263581" cy="6336348"/>
          </a:xfrm>
        </p:spPr>
        <p:txBody>
          <a:bodyPr>
            <a:normAutofit lnSpcReduction="10000"/>
          </a:bodyPr>
          <a:lstStyle/>
          <a:p>
            <a:pPr marL="0" indent="0">
              <a:buNone/>
            </a:pPr>
            <a:r>
              <a:rPr lang="en-GB" sz="2240" b="1" dirty="0"/>
              <a:t>Qualifications- </a:t>
            </a:r>
            <a:r>
              <a:rPr lang="en-GB" sz="2000" dirty="0"/>
              <a:t>To become a cartoonist you will obviously need skills in design, art and drawing as well as 5 A*-C at GCSE including maths and English and three A levels to be accepted into taking  a cartoon course at college/university.</a:t>
            </a:r>
            <a:endParaRPr lang="en-GB" sz="2000" b="1" dirty="0"/>
          </a:p>
          <a:p>
            <a:pPr marL="0" indent="0">
              <a:buNone/>
            </a:pPr>
            <a:endParaRPr lang="en-GB" sz="1960" b="1" dirty="0"/>
          </a:p>
          <a:p>
            <a:pPr marL="0" indent="0">
              <a:buNone/>
            </a:pPr>
            <a:r>
              <a:rPr lang="en-GB" sz="2240" b="1" dirty="0"/>
              <a:t>Salary- </a:t>
            </a:r>
            <a:r>
              <a:rPr lang="en-GB" sz="2000" dirty="0"/>
              <a:t>starting salaries are usually around £12,000-£20,000 and can raise to around £30,000 with more experience.</a:t>
            </a:r>
          </a:p>
          <a:p>
            <a:pPr marL="0" indent="0">
              <a:buNone/>
            </a:pPr>
            <a:endParaRPr lang="en-GB" sz="1960" b="1" dirty="0"/>
          </a:p>
          <a:p>
            <a:pPr marL="0" indent="0">
              <a:buNone/>
            </a:pPr>
            <a:r>
              <a:rPr lang="en-GB" sz="2240" b="1" dirty="0"/>
              <a:t>Job description- </a:t>
            </a:r>
            <a:r>
              <a:rPr lang="en-GB" sz="2000" dirty="0"/>
              <a:t>Usually cartoonist’s draw single pain drawing’s to be used in magazines, graphic novels, news papers and even video games. Most cartoonists are self employed so  must devote a lot of time to building their following and promoting their work. Most cartoonists have a website where they respond to fan comments and offer cartoon-related merchandise to fans to build their followers. </a:t>
            </a:r>
            <a:endParaRPr lang="en-GB" sz="2000" b="1" dirty="0"/>
          </a:p>
          <a:p>
            <a:pPr marL="0" indent="0">
              <a:buNone/>
            </a:pPr>
            <a:endParaRPr lang="en-GB" sz="1960" b="1" dirty="0"/>
          </a:p>
          <a:p>
            <a:pPr marL="0" indent="0">
              <a:buNone/>
            </a:pPr>
            <a:r>
              <a:rPr lang="en-GB" sz="2240" b="1" dirty="0"/>
              <a:t>Career Prospect- </a:t>
            </a:r>
            <a:r>
              <a:rPr lang="en-GB" sz="2000" dirty="0"/>
              <a:t>At the moment there are growing opportunities for cartoonists in online media, electronic magazines and magazines. The opportunities for cartoonists increase as the cartoonist becomes more well known and their fan base increasing</a:t>
            </a:r>
          </a:p>
        </p:txBody>
      </p:sp>
      <p:pic>
        <p:nvPicPr>
          <p:cNvPr id="5" name="Picture 2" descr="http://t0.gstatic.com/images?q=tbn:ANd9GcShRYPK9PuheChqqbRUMHa3VGR9ZNrHPGiVTGuYsEPVFHadaMBz:upload.wikimedia.org/wikipedia/commons/thumb/c/c2/Cartoonist.jpg/200px-Cartoonis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661" y="384493"/>
            <a:ext cx="3488275" cy="24461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ork.chron.com/DM-Resize/photos.demandstudios.com/getty/article/117/197/83286941.jpg?w=650&amp;h=406&amp;keep_ratio=1&amp;webp=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3661" y="3216424"/>
            <a:ext cx="3488276" cy="2769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tomjohnston.co.uk/wp-content/uploads/cartoonist_fullsize-640x34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9707" y="6398777"/>
            <a:ext cx="3702229" cy="259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24" y="355990"/>
            <a:ext cx="10369296" cy="1898904"/>
          </a:xfrm>
        </p:spPr>
        <p:txBody>
          <a:bodyPr/>
          <a:lstStyle/>
          <a:p>
            <a:r>
              <a:rPr lang="en-GB" dirty="0" smtClean="0"/>
              <a:t>Tattoo Artist</a:t>
            </a:r>
            <a:endParaRPr lang="en-GB" dirty="0"/>
          </a:p>
        </p:txBody>
      </p:sp>
      <p:sp>
        <p:nvSpPr>
          <p:cNvPr id="3" name="Content Placeholder 2"/>
          <p:cNvSpPr>
            <a:spLocks noGrp="1"/>
          </p:cNvSpPr>
          <p:nvPr>
            <p:ph idx="1"/>
          </p:nvPr>
        </p:nvSpPr>
        <p:spPr>
          <a:xfrm>
            <a:off x="640080" y="1984694"/>
            <a:ext cx="8208992" cy="7280402"/>
          </a:xfrm>
        </p:spPr>
        <p:txBody>
          <a:bodyPr>
            <a:normAutofit/>
          </a:bodyPr>
          <a:lstStyle/>
          <a:p>
            <a:pPr marL="0" indent="0">
              <a:buNone/>
            </a:pPr>
            <a:r>
              <a:rPr lang="en-GB" sz="2240" b="1" dirty="0"/>
              <a:t>Qualifications- </a:t>
            </a:r>
            <a:r>
              <a:rPr lang="en-GB" sz="2000" dirty="0"/>
              <a:t>There are no official requirements to become a tattoo artist however usually a range of GCSE’s are recommended and a keen sense of design is needed, as well as having good knowledge of health and safety. Most Tattooist’s start out by getting apprenticeships with a local tattooist to become fully competent and it can last from 1 to 3 years.</a:t>
            </a:r>
          </a:p>
          <a:p>
            <a:pPr marL="0" indent="0">
              <a:buNone/>
            </a:pPr>
            <a:r>
              <a:rPr lang="en-GB" sz="1960" dirty="0"/>
              <a:t> </a:t>
            </a:r>
            <a:endParaRPr lang="en-GB" sz="2240" b="1" dirty="0"/>
          </a:p>
          <a:p>
            <a:pPr marL="0" indent="0">
              <a:buNone/>
            </a:pPr>
            <a:r>
              <a:rPr lang="en-GB" sz="2240" b="1" dirty="0"/>
              <a:t>Salary- </a:t>
            </a:r>
            <a:r>
              <a:rPr lang="en-GB" sz="2000" dirty="0"/>
              <a:t>Tattooist's usually earn around £15000 however it can vary depending on skill and those owning their own studio varies widely</a:t>
            </a:r>
            <a:r>
              <a:rPr lang="en-GB" sz="1960" dirty="0"/>
              <a:t>.</a:t>
            </a:r>
            <a:endParaRPr lang="en-GB" sz="2240" b="1" dirty="0"/>
          </a:p>
          <a:p>
            <a:pPr marL="0" indent="0">
              <a:buNone/>
            </a:pPr>
            <a:endParaRPr lang="en-GB" sz="2240" b="1" dirty="0"/>
          </a:p>
          <a:p>
            <a:pPr marL="0" indent="0">
              <a:buNone/>
            </a:pPr>
            <a:r>
              <a:rPr lang="en-GB" sz="2240" b="1" dirty="0"/>
              <a:t>Job description- </a:t>
            </a:r>
            <a:r>
              <a:rPr lang="en-GB" sz="2000" dirty="0"/>
              <a:t>A tattooists jobs revolve around advising clients on suitable tattoos, making sure that the chosen design is exactly what the client wants and placing the chosen design onto the customer’s skin, either by drawing freehand or using a transfer following the lines with an electrically-operated needle, which injects ink under the skin using different shapes and numbers of needles depending on the type of tattoo. </a:t>
            </a:r>
            <a:r>
              <a:rPr lang="en-GB" sz="2000" dirty="0" err="1"/>
              <a:t>Aswell</a:t>
            </a:r>
            <a:r>
              <a:rPr lang="en-GB" sz="2000" dirty="0"/>
              <a:t> Tattooists most follow strict hygiene and health and safety procedures.</a:t>
            </a:r>
          </a:p>
          <a:p>
            <a:pPr marL="0" indent="0">
              <a:buNone/>
            </a:pPr>
            <a:endParaRPr lang="en-GB" sz="2240" b="1" dirty="0"/>
          </a:p>
          <a:p>
            <a:pPr marL="0" indent="0">
              <a:buNone/>
            </a:pPr>
            <a:r>
              <a:rPr lang="en-GB" sz="2240" b="1" dirty="0" smtClean="0"/>
              <a:t>Career Prospect- </a:t>
            </a:r>
            <a:r>
              <a:rPr lang="en-GB" sz="2000" dirty="0" smtClean="0"/>
              <a:t>After years of gaining experience and work a tattoo artist would eventually be able to open their own studio and become self employed. This would mean they could chose their working hours and salary depending on their success.</a:t>
            </a:r>
          </a:p>
        </p:txBody>
      </p:sp>
      <p:pic>
        <p:nvPicPr>
          <p:cNvPr id="4" name="Picture 2" descr="http://t1.gstatic.com/images?q=tbn:ANd9GcRdzWoB1QKooPsJlsXaa3NWegAkwKxmPQYvs-CHW7UU4LrWiy5F:https://yfrog.com/mm6egp:iph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096" y="791443"/>
            <a:ext cx="338387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1.gstatic.com/images?q=tbn:ANd9GcTVNJmL3sngTj7O7AV992p7MmQuw_u7uudd6EOvWzAXQu0TVDpbuw:www.bodyartdiary.com/wp-content/uploads/2012/08/tattoo_artist_xnvkq.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5096" y="3360440"/>
            <a:ext cx="3385440" cy="22569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3.gstatic.com/images?q=tbn:ANd9GcT_tMJ8xIrHyeinc4SEKsZQ-yzU_q6YPO2ZNdrviZEHoQPAbY3DaA:paultattoo.en.ecplaza.net/mai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5096" y="5952728"/>
            <a:ext cx="3383872" cy="302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48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248" y="394764"/>
            <a:ext cx="10369296" cy="1898904"/>
          </a:xfrm>
        </p:spPr>
        <p:txBody>
          <a:bodyPr/>
          <a:lstStyle/>
          <a:p>
            <a:r>
              <a:rPr lang="en-GB" dirty="0" smtClean="0"/>
              <a:t>Animator </a:t>
            </a:r>
            <a:endParaRPr lang="en-GB" dirty="0"/>
          </a:p>
        </p:txBody>
      </p:sp>
      <p:sp>
        <p:nvSpPr>
          <p:cNvPr id="3" name="Content Placeholder 2"/>
          <p:cNvSpPr>
            <a:spLocks noGrp="1"/>
          </p:cNvSpPr>
          <p:nvPr>
            <p:ph idx="1"/>
          </p:nvPr>
        </p:nvSpPr>
        <p:spPr>
          <a:xfrm>
            <a:off x="424136" y="1848272"/>
            <a:ext cx="9361040" cy="7416824"/>
          </a:xfrm>
        </p:spPr>
        <p:txBody>
          <a:bodyPr>
            <a:normAutofit lnSpcReduction="10000"/>
          </a:bodyPr>
          <a:lstStyle/>
          <a:p>
            <a:pPr marL="48006" indent="0" fontAlgn="base">
              <a:buNone/>
            </a:pPr>
            <a:r>
              <a:rPr lang="en-GB" sz="2240" b="1" dirty="0" smtClean="0"/>
              <a:t>Qualifications- </a:t>
            </a:r>
            <a:r>
              <a:rPr lang="en-GB" sz="2000" dirty="0" smtClean="0"/>
              <a:t>The area of work is open to all however it is rare to enter in to it without some form of higher qualification (preferably a foundation degree or degree) which can include animation, graphic design/illustration, 3D design, art </a:t>
            </a:r>
            <a:r>
              <a:rPr lang="en-GB" sz="2000" dirty="0"/>
              <a:t>and </a:t>
            </a:r>
            <a:r>
              <a:rPr lang="en-GB" sz="2000" dirty="0" smtClean="0"/>
              <a:t>design, model </a:t>
            </a:r>
            <a:r>
              <a:rPr lang="en-GB" sz="2000" dirty="0"/>
              <a:t>making or </a:t>
            </a:r>
            <a:r>
              <a:rPr lang="en-GB" sz="2000" dirty="0" smtClean="0"/>
              <a:t>sculpture design ETC. However exceptions can be made for very talented candidates.</a:t>
            </a:r>
          </a:p>
          <a:p>
            <a:pPr marL="48006" indent="0" fontAlgn="base">
              <a:buNone/>
            </a:pPr>
            <a:r>
              <a:rPr lang="en-GB" sz="2240" b="1" dirty="0" smtClean="0"/>
              <a:t>Salary- </a:t>
            </a:r>
            <a:r>
              <a:rPr lang="en-GB" sz="2000" dirty="0" smtClean="0"/>
              <a:t>An entry salary for an animator is usually around the mark of £12000-£15000 though </a:t>
            </a:r>
            <a:r>
              <a:rPr lang="en-GB" sz="2000" dirty="0"/>
              <a:t>s</a:t>
            </a:r>
            <a:r>
              <a:rPr lang="en-GB" sz="2000" dirty="0" smtClean="0"/>
              <a:t>alaries </a:t>
            </a:r>
            <a:r>
              <a:rPr lang="en-GB" sz="2000" dirty="0"/>
              <a:t>in computer games start higher at £18,000, rising quickly with </a:t>
            </a:r>
            <a:r>
              <a:rPr lang="en-GB" sz="2000" dirty="0" smtClean="0"/>
              <a:t>experience. With experience a animator can expect to earn around the mark of £23000-£25000 and after 10 years of experience a animator can expect to earn from £26000 or more.</a:t>
            </a:r>
          </a:p>
          <a:p>
            <a:pPr marL="48006" indent="0" fontAlgn="base">
              <a:buNone/>
            </a:pPr>
            <a:r>
              <a:rPr lang="en-GB" sz="2000" b="1" dirty="0"/>
              <a:t>Job </a:t>
            </a:r>
            <a:r>
              <a:rPr lang="en-GB" sz="2000" b="1" dirty="0" smtClean="0"/>
              <a:t>description- </a:t>
            </a:r>
            <a:r>
              <a:rPr lang="en-GB" sz="2000" dirty="0"/>
              <a:t>Animators tend to work in 2D animation, 3D model-making animation, stop frame or computer-generated animation. Computer-generated animation features strongly in motion </a:t>
            </a:r>
            <a:r>
              <a:rPr lang="en-GB" sz="2000" dirty="0" smtClean="0"/>
              <a:t>pictures, </a:t>
            </a:r>
            <a:r>
              <a:rPr lang="en-GB" sz="2000" dirty="0"/>
              <a:t>as well as in aspects of television work, the internet and the computer games </a:t>
            </a:r>
            <a:r>
              <a:rPr lang="en-GB" sz="2000" dirty="0" smtClean="0"/>
              <a:t>industry. Usually an animators job revolves around the animator creating storyboards to depict a script, drawing sketches/artwork, designing models, sets, characters ETC. After this sought of preparation the animator goes onto using software packages to make frame to frame visuals and also making sure it meets the requirements of the audio soundtrack</a:t>
            </a:r>
          </a:p>
          <a:p>
            <a:pPr marL="48006" indent="0" fontAlgn="base">
              <a:buNone/>
            </a:pPr>
            <a:r>
              <a:rPr lang="en-GB" sz="2000" b="1" dirty="0"/>
              <a:t>Career </a:t>
            </a:r>
            <a:r>
              <a:rPr lang="en-GB" sz="2000" b="1" dirty="0" smtClean="0"/>
              <a:t>Prospect- </a:t>
            </a:r>
            <a:r>
              <a:rPr lang="en-GB" sz="2000" dirty="0"/>
              <a:t>Most animators begin as studio runners and then progress to junior animation roles. In 2D animation, you may begin work as an '</a:t>
            </a:r>
            <a:r>
              <a:rPr lang="en-GB" sz="2000" dirty="0" err="1"/>
              <a:t>inbetweener</a:t>
            </a:r>
            <a:r>
              <a:rPr lang="en-GB" sz="2000" dirty="0"/>
              <a:t>', then progress to key framer. 3D animation has a more hierarchical </a:t>
            </a:r>
            <a:r>
              <a:rPr lang="en-GB" sz="2000" dirty="0" smtClean="0"/>
              <a:t>structure, </a:t>
            </a:r>
            <a:r>
              <a:rPr lang="en-GB" sz="2000" dirty="0"/>
              <a:t>starting as a junior animator, with progression to senior animator after a few years' experience and finally design manager or art </a:t>
            </a:r>
            <a:r>
              <a:rPr lang="en-GB" sz="2000" dirty="0" smtClean="0"/>
              <a:t>director. Senior </a:t>
            </a:r>
            <a:r>
              <a:rPr lang="en-GB" sz="2000" dirty="0"/>
              <a:t>roles involve more paperwork, managing staff and generating new ideas. Career </a:t>
            </a:r>
            <a:r>
              <a:rPr lang="en-GB" sz="2000" dirty="0" smtClean="0"/>
              <a:t>progression mostly takes place through freelance work </a:t>
            </a:r>
          </a:p>
          <a:p>
            <a:pPr marL="48006" indent="0" fontAlgn="base">
              <a:buNone/>
            </a:pPr>
            <a:endParaRPr lang="en-GB" sz="2000" dirty="0"/>
          </a:p>
          <a:p>
            <a:pPr marL="48006" indent="0" fontAlgn="base">
              <a:buNone/>
            </a:pPr>
            <a:endParaRPr lang="en-GB" sz="2000" dirty="0"/>
          </a:p>
        </p:txBody>
      </p:sp>
      <p:pic>
        <p:nvPicPr>
          <p:cNvPr id="1028" name="Picture 4" descr="http://cdn.cnwimg.com/wp-content/uploads/2010/09/anima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2536" y="1097837"/>
            <a:ext cx="2638388" cy="2391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mputertrainingschools.com/imagesvr_ce/4022/computer-anim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2536" y="3864496"/>
            <a:ext cx="2638388" cy="2391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andbox.yoyogames.com/extras/image/name/san2/723/529723/original/v2_EGF_animator_screenshot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2536" y="6629283"/>
            <a:ext cx="2638388" cy="241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9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20" y="264096"/>
            <a:ext cx="10453864" cy="1898904"/>
          </a:xfrm>
        </p:spPr>
        <p:txBody>
          <a:bodyPr>
            <a:normAutofit/>
          </a:bodyPr>
          <a:lstStyle/>
          <a:p>
            <a:r>
              <a:rPr lang="en-GB" sz="4000" b="1" dirty="0" smtClean="0"/>
              <a:t>Private Company Organisation Plan: </a:t>
            </a:r>
            <a:r>
              <a:rPr lang="en-GB" sz="4000" i="1" dirty="0" smtClean="0"/>
              <a:t>Ian Simpson Architecture</a:t>
            </a:r>
            <a:endParaRPr lang="en-GB" sz="4000" i="1" dirty="0"/>
          </a:p>
        </p:txBody>
      </p:sp>
      <p:pic>
        <p:nvPicPr>
          <p:cNvPr id="2050" name="Picture 2"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712" y="1200200"/>
            <a:ext cx="1263743" cy="1263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60640" y="2463943"/>
            <a:ext cx="2880320" cy="769441"/>
          </a:xfrm>
          <a:prstGeom prst="rect">
            <a:avLst/>
          </a:prstGeom>
          <a:noFill/>
        </p:spPr>
        <p:txBody>
          <a:bodyPr wrap="square" rtlCol="0">
            <a:spAutoFit/>
          </a:bodyPr>
          <a:lstStyle/>
          <a:p>
            <a:r>
              <a:rPr lang="en-GB" sz="1100" b="1" dirty="0" smtClean="0"/>
              <a:t>Ian Simpson (Director)- </a:t>
            </a:r>
            <a:r>
              <a:rPr lang="en-GB" sz="1100" dirty="0" smtClean="0"/>
              <a:t>Leads and manages functions within the company by strategizing plan and is overall in charge of the companies functions.</a:t>
            </a:r>
            <a:endParaRPr lang="en-GB" sz="1100" b="1" dirty="0"/>
          </a:p>
        </p:txBody>
      </p:sp>
      <p:pic>
        <p:nvPicPr>
          <p:cNvPr id="2052" name="Picture 4"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195" y="2281743"/>
            <a:ext cx="1496988" cy="13419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03533" y="3715839"/>
            <a:ext cx="2808312" cy="769441"/>
          </a:xfrm>
          <a:prstGeom prst="rect">
            <a:avLst/>
          </a:prstGeom>
          <a:noFill/>
        </p:spPr>
        <p:txBody>
          <a:bodyPr wrap="square" rtlCol="0">
            <a:spAutoFit/>
          </a:bodyPr>
          <a:lstStyle/>
          <a:p>
            <a:r>
              <a:rPr lang="en-GB" sz="1100" b="1" dirty="0" smtClean="0"/>
              <a:t>Nick </a:t>
            </a:r>
            <a:r>
              <a:rPr lang="en-GB" sz="1100" b="1" dirty="0" err="1" smtClean="0"/>
              <a:t>Flemming</a:t>
            </a:r>
            <a:r>
              <a:rPr lang="en-GB" sz="1100" b="1" dirty="0" smtClean="0"/>
              <a:t> (Associate Director)- </a:t>
            </a:r>
            <a:r>
              <a:rPr lang="en-GB" sz="1100" dirty="0" smtClean="0">
                <a:solidFill>
                  <a:srgbClr val="373A3E"/>
                </a:solidFill>
              </a:rPr>
              <a:t>Under </a:t>
            </a:r>
            <a:r>
              <a:rPr lang="en-GB" sz="1100" dirty="0">
                <a:solidFill>
                  <a:srgbClr val="373A3E"/>
                </a:solidFill>
              </a:rPr>
              <a:t>administrative direction, plans, organizes, and directs the day-to-day operations of a </a:t>
            </a:r>
            <a:r>
              <a:rPr lang="en-GB" sz="1100" dirty="0" smtClean="0">
                <a:solidFill>
                  <a:srgbClr val="373A3E"/>
                </a:solidFill>
              </a:rPr>
              <a:t>department</a:t>
            </a:r>
            <a:r>
              <a:rPr lang="en-GB" sz="1100" b="1" dirty="0"/>
              <a:t>.</a:t>
            </a:r>
          </a:p>
        </p:txBody>
      </p:sp>
      <p:pic>
        <p:nvPicPr>
          <p:cNvPr id="2054" name="Picture 6" descr="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5634" y="2290605"/>
            <a:ext cx="1482663" cy="13419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217306" y="3673391"/>
            <a:ext cx="3142197" cy="600164"/>
          </a:xfrm>
          <a:prstGeom prst="rect">
            <a:avLst/>
          </a:prstGeom>
          <a:noFill/>
        </p:spPr>
        <p:txBody>
          <a:bodyPr wrap="square" rtlCol="0">
            <a:spAutoFit/>
          </a:bodyPr>
          <a:lstStyle/>
          <a:p>
            <a:r>
              <a:rPr lang="en-GB" sz="1100" b="1" dirty="0" smtClean="0"/>
              <a:t>Alastair </a:t>
            </a:r>
            <a:r>
              <a:rPr lang="en-GB" sz="1100" b="1" dirty="0" err="1" smtClean="0"/>
              <a:t>Keyte</a:t>
            </a:r>
            <a:r>
              <a:rPr lang="en-GB" sz="1100" b="1" dirty="0" smtClean="0"/>
              <a:t> (Project Director)- </a:t>
            </a:r>
            <a:r>
              <a:rPr lang="en-GB" sz="1100" dirty="0" smtClean="0"/>
              <a:t>responsible </a:t>
            </a:r>
            <a:r>
              <a:rPr lang="en-GB" sz="1100" dirty="0"/>
              <a:t>for </a:t>
            </a:r>
            <a:r>
              <a:rPr lang="en-GB" sz="1100" dirty="0" smtClean="0"/>
              <a:t>overseeing development</a:t>
            </a:r>
            <a:r>
              <a:rPr lang="en-GB" sz="1100" dirty="0"/>
              <a:t>, implementation and </a:t>
            </a:r>
            <a:r>
              <a:rPr lang="en-GB" sz="1100" dirty="0" smtClean="0"/>
              <a:t>creation on a project.</a:t>
            </a:r>
            <a:endParaRPr lang="en-GB" sz="1100" b="1" dirty="0"/>
          </a:p>
        </p:txBody>
      </p:sp>
      <p:pic>
        <p:nvPicPr>
          <p:cNvPr id="2056" name="Picture 8" descr="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8124" y="3812233"/>
            <a:ext cx="1518801" cy="1518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960640" y="5434280"/>
            <a:ext cx="2880320" cy="769441"/>
          </a:xfrm>
          <a:prstGeom prst="rect">
            <a:avLst/>
          </a:prstGeom>
          <a:noFill/>
        </p:spPr>
        <p:txBody>
          <a:bodyPr wrap="square" rtlCol="0">
            <a:spAutoFit/>
          </a:bodyPr>
          <a:lstStyle/>
          <a:p>
            <a:r>
              <a:rPr lang="en-GB" sz="1100" b="1" dirty="0" err="1" smtClean="0"/>
              <a:t>Marhami</a:t>
            </a:r>
            <a:r>
              <a:rPr lang="en-GB" sz="1100" b="1" dirty="0" smtClean="0"/>
              <a:t> </a:t>
            </a:r>
            <a:r>
              <a:rPr lang="en-GB" sz="1100" b="1" dirty="0" err="1" smtClean="0"/>
              <a:t>Arifin</a:t>
            </a:r>
            <a:r>
              <a:rPr lang="en-GB" sz="1100" b="1" dirty="0" smtClean="0"/>
              <a:t> (Project Architect)-</a:t>
            </a:r>
            <a:r>
              <a:rPr lang="en-GB" sz="1100" dirty="0" smtClean="0"/>
              <a:t> The senior </a:t>
            </a:r>
            <a:r>
              <a:rPr lang="en-GB" sz="1100" dirty="0"/>
              <a:t>team member responsible for </a:t>
            </a:r>
            <a:r>
              <a:rPr lang="en-GB" sz="1100" dirty="0" smtClean="0"/>
              <a:t>the </a:t>
            </a:r>
            <a:r>
              <a:rPr lang="en-GB" sz="1100" dirty="0"/>
              <a:t>overall development and implementation of a specific architectural project</a:t>
            </a:r>
            <a:r>
              <a:rPr lang="en-GB" sz="1100" b="1" dirty="0" smtClean="0"/>
              <a:t>- </a:t>
            </a:r>
            <a:endParaRPr lang="en-GB" sz="1100" b="1" dirty="0"/>
          </a:p>
        </p:txBody>
      </p:sp>
      <p:pic>
        <p:nvPicPr>
          <p:cNvPr id="2060" name="Picture 12" descr="thumbn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6183" y="6852790"/>
            <a:ext cx="1611583" cy="1591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78936" y="8570360"/>
            <a:ext cx="1928918" cy="600164"/>
          </a:xfrm>
          <a:prstGeom prst="rect">
            <a:avLst/>
          </a:prstGeom>
          <a:noFill/>
        </p:spPr>
        <p:txBody>
          <a:bodyPr wrap="square" rtlCol="0">
            <a:spAutoFit/>
          </a:bodyPr>
          <a:lstStyle/>
          <a:p>
            <a:r>
              <a:rPr lang="en-GB" sz="1100" b="1" dirty="0" smtClean="0"/>
              <a:t>Joanne </a:t>
            </a:r>
            <a:r>
              <a:rPr lang="en-GB" sz="1100" b="1" dirty="0" err="1" smtClean="0"/>
              <a:t>Ormerod</a:t>
            </a:r>
            <a:r>
              <a:rPr lang="en-GB" sz="1100" b="1" dirty="0" smtClean="0"/>
              <a:t> (PA to Directors)- </a:t>
            </a:r>
            <a:r>
              <a:rPr lang="en-GB" sz="1100" dirty="0" smtClean="0"/>
              <a:t>Provides support to directors.</a:t>
            </a:r>
            <a:endParaRPr lang="en-GB" sz="1100" b="1" dirty="0"/>
          </a:p>
        </p:txBody>
      </p:sp>
      <p:pic>
        <p:nvPicPr>
          <p:cNvPr id="2064" name="Picture 16" descr="thumbn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4990" y="4681276"/>
            <a:ext cx="1457987" cy="15479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569152" y="6270056"/>
            <a:ext cx="2592288" cy="430887"/>
          </a:xfrm>
          <a:prstGeom prst="rect">
            <a:avLst/>
          </a:prstGeom>
          <a:noFill/>
        </p:spPr>
        <p:txBody>
          <a:bodyPr wrap="square" rtlCol="0">
            <a:spAutoFit/>
          </a:bodyPr>
          <a:lstStyle/>
          <a:p>
            <a:r>
              <a:rPr lang="en-GB" sz="1100" b="1" dirty="0" smtClean="0"/>
              <a:t>Silvia Filucchi (Architect)-</a:t>
            </a:r>
            <a:r>
              <a:rPr lang="en-GB" sz="1100" dirty="0" smtClean="0"/>
              <a:t> Takes on the role of designing buildings.</a:t>
            </a:r>
            <a:endParaRPr lang="en-GB" sz="1100" b="1" dirty="0"/>
          </a:p>
        </p:txBody>
      </p:sp>
      <p:pic>
        <p:nvPicPr>
          <p:cNvPr id="2066" name="Picture 18" descr="thumbna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9355" y="5044212"/>
            <a:ext cx="1397805" cy="14840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59734" y="6637346"/>
            <a:ext cx="2954178" cy="430887"/>
          </a:xfrm>
          <a:prstGeom prst="rect">
            <a:avLst/>
          </a:prstGeom>
          <a:noFill/>
        </p:spPr>
        <p:txBody>
          <a:bodyPr wrap="square" rtlCol="0">
            <a:spAutoFit/>
          </a:bodyPr>
          <a:lstStyle/>
          <a:p>
            <a:r>
              <a:rPr lang="en-GB" sz="1100" b="1" dirty="0" smtClean="0"/>
              <a:t>Jessie Hu (Architectural Assistant)- </a:t>
            </a:r>
            <a:r>
              <a:rPr lang="en-GB" sz="1100" dirty="0" smtClean="0"/>
              <a:t>Support and assist architectural teams.</a:t>
            </a:r>
            <a:endParaRPr lang="en-GB" sz="1100" b="1" dirty="0"/>
          </a:p>
        </p:txBody>
      </p:sp>
      <p:pic>
        <p:nvPicPr>
          <p:cNvPr id="2068" name="Picture 20" descr="thumbna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126" y="6898020"/>
            <a:ext cx="1485349" cy="15460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9858" y="8485721"/>
            <a:ext cx="2308881" cy="769441"/>
          </a:xfrm>
          <a:prstGeom prst="rect">
            <a:avLst/>
          </a:prstGeom>
          <a:noFill/>
        </p:spPr>
        <p:txBody>
          <a:bodyPr wrap="square" rtlCol="0">
            <a:spAutoFit/>
          </a:bodyPr>
          <a:lstStyle/>
          <a:p>
            <a:r>
              <a:rPr lang="en-GB" sz="1100" b="1" dirty="0" err="1" smtClean="0"/>
              <a:t>Jordanne</a:t>
            </a:r>
            <a:r>
              <a:rPr lang="en-GB" sz="1100" b="1" dirty="0" smtClean="0"/>
              <a:t> Byrne (Receptionist)- </a:t>
            </a:r>
            <a:r>
              <a:rPr lang="en-GB" sz="1100" dirty="0" smtClean="0"/>
              <a:t>Makes first contact with clients and records details and helps sought out organisation.</a:t>
            </a:r>
            <a:endParaRPr lang="en-GB" sz="1100" b="1" dirty="0"/>
          </a:p>
        </p:txBody>
      </p:sp>
      <p:pic>
        <p:nvPicPr>
          <p:cNvPr id="1026" name="Picture 2" descr="thumbna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1201" y="6807962"/>
            <a:ext cx="1510769" cy="15966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00800" y="8408946"/>
            <a:ext cx="2376264" cy="769441"/>
          </a:xfrm>
          <a:prstGeom prst="rect">
            <a:avLst/>
          </a:prstGeom>
          <a:noFill/>
        </p:spPr>
        <p:txBody>
          <a:bodyPr wrap="square" rtlCol="0">
            <a:spAutoFit/>
          </a:bodyPr>
          <a:lstStyle/>
          <a:p>
            <a:r>
              <a:rPr lang="en-GB" sz="1100" b="1" dirty="0" smtClean="0"/>
              <a:t>Kristin Mishra (Model Maker)- </a:t>
            </a:r>
            <a:r>
              <a:rPr lang="en-GB" sz="1100" dirty="0" smtClean="0"/>
              <a:t>Makes 3D models to show what buildings or products will look like as well to test new designs.</a:t>
            </a:r>
            <a:endParaRPr lang="en-GB" sz="1100" b="1" dirty="0"/>
          </a:p>
        </p:txBody>
      </p:sp>
      <p:pic>
        <p:nvPicPr>
          <p:cNvPr id="1028" name="Picture 4" descr="thumbnai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5406" y="6741783"/>
            <a:ext cx="1499159" cy="14848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322837" y="8267488"/>
            <a:ext cx="2664295" cy="769441"/>
          </a:xfrm>
          <a:prstGeom prst="rect">
            <a:avLst/>
          </a:prstGeom>
          <a:noFill/>
        </p:spPr>
        <p:txBody>
          <a:bodyPr wrap="square" rtlCol="0">
            <a:spAutoFit/>
          </a:bodyPr>
          <a:lstStyle/>
          <a:p>
            <a:r>
              <a:rPr lang="en-GB" sz="1100" b="1" dirty="0" err="1"/>
              <a:t>Sakis</a:t>
            </a:r>
            <a:r>
              <a:rPr lang="en-GB" sz="1100" b="1" dirty="0"/>
              <a:t> </a:t>
            </a:r>
            <a:r>
              <a:rPr lang="en-GB" sz="1100" b="1" dirty="0" err="1" smtClean="0"/>
              <a:t>Kyratzis</a:t>
            </a:r>
            <a:r>
              <a:rPr lang="en-GB" sz="1100" b="1" dirty="0" smtClean="0"/>
              <a:t> (Graphic Designer)-R</a:t>
            </a:r>
            <a:r>
              <a:rPr lang="en-GB" sz="1100" dirty="0" smtClean="0"/>
              <a:t>esponsible </a:t>
            </a:r>
            <a:r>
              <a:rPr lang="en-GB" sz="1100" dirty="0"/>
              <a:t>for creating design solutions that have a high visual impact</a:t>
            </a:r>
            <a:r>
              <a:rPr lang="en-GB" sz="1100" b="1" dirty="0" smtClean="0"/>
              <a:t> </a:t>
            </a:r>
            <a:r>
              <a:rPr lang="en-GB" sz="1100" dirty="0" smtClean="0"/>
              <a:t>for a range products</a:t>
            </a:r>
            <a:endParaRPr lang="en-GB" sz="1100" dirty="0"/>
          </a:p>
        </p:txBody>
      </p:sp>
    </p:spTree>
    <p:extLst>
      <p:ext uri="{BB962C8B-B14F-4D97-AF65-F5344CB8AC3E}">
        <p14:creationId xmlns:p14="http://schemas.microsoft.com/office/powerpoint/2010/main" val="78651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0120" y="408112"/>
            <a:ext cx="10369296" cy="1898904"/>
          </a:xfrm>
        </p:spPr>
        <p:txBody>
          <a:bodyPr>
            <a:normAutofit/>
          </a:bodyPr>
          <a:lstStyle/>
          <a:p>
            <a:r>
              <a:rPr lang="en-GB" sz="4000" b="1" dirty="0" smtClean="0"/>
              <a:t>Public Institution Organisation Plan: </a:t>
            </a:r>
            <a:r>
              <a:rPr lang="en-GB" sz="4000" i="1" dirty="0" smtClean="0"/>
              <a:t>The Victoria Albert Museum</a:t>
            </a:r>
            <a:endParaRPr lang="en-GB" sz="4000" i="1" dirty="0"/>
          </a:p>
        </p:txBody>
      </p:sp>
      <p:sp>
        <p:nvSpPr>
          <p:cNvPr id="3" name="TextBox 2"/>
          <p:cNvSpPr txBox="1"/>
          <p:nvPr/>
        </p:nvSpPr>
        <p:spPr>
          <a:xfrm>
            <a:off x="406206" y="2064296"/>
            <a:ext cx="9289032" cy="1477328"/>
          </a:xfrm>
          <a:prstGeom prst="rect">
            <a:avLst/>
          </a:prstGeom>
          <a:noFill/>
        </p:spPr>
        <p:txBody>
          <a:bodyPr wrap="square" rtlCol="0">
            <a:spAutoFit/>
          </a:bodyPr>
          <a:lstStyle/>
          <a:p>
            <a:pPr fontAlgn="base"/>
            <a:r>
              <a:rPr lang="en-GB" sz="1800" b="1" dirty="0" smtClean="0"/>
              <a:t>Martin Roth, Director- </a:t>
            </a:r>
            <a:r>
              <a:rPr lang="en-GB" sz="1800" dirty="0" smtClean="0"/>
              <a:t>takes on the role of generally leading the organisation by maintaining </a:t>
            </a:r>
            <a:r>
              <a:rPr lang="en-GB" sz="1800" dirty="0"/>
              <a:t>relationships with </a:t>
            </a:r>
            <a:r>
              <a:rPr lang="en-GB" sz="1800" dirty="0" smtClean="0"/>
              <a:t>stakeholders </a:t>
            </a:r>
            <a:r>
              <a:rPr lang="en-GB" sz="1800" dirty="0"/>
              <a:t>(</a:t>
            </a:r>
            <a:r>
              <a:rPr lang="en-GB" sz="1800" dirty="0" smtClean="0"/>
              <a:t>Department </a:t>
            </a:r>
            <a:r>
              <a:rPr lang="en-GB" sz="1800" dirty="0"/>
              <a:t>for Culture, Media </a:t>
            </a:r>
            <a:r>
              <a:rPr lang="en-GB" sz="1800" dirty="0" smtClean="0"/>
              <a:t>and sport)and managing </a:t>
            </a:r>
            <a:r>
              <a:rPr lang="en-GB" sz="1800" dirty="0"/>
              <a:t>the business of V&amp;A’s Board of </a:t>
            </a:r>
            <a:r>
              <a:rPr lang="en-GB" sz="1800" dirty="0" smtClean="0"/>
              <a:t>Trustees.</a:t>
            </a:r>
            <a:r>
              <a:rPr lang="en-GB" sz="1800" dirty="0"/>
              <a:t> </a:t>
            </a:r>
            <a:r>
              <a:rPr lang="en-GB" sz="1800" dirty="0" smtClean="0"/>
              <a:t>As well he takes on the role of </a:t>
            </a:r>
            <a:r>
              <a:rPr lang="en-GB" sz="1800" dirty="0"/>
              <a:t>c</a:t>
            </a:r>
            <a:r>
              <a:rPr lang="en-GB" sz="1800" dirty="0" smtClean="0"/>
              <a:t>orporate planning  and performance reporting.</a:t>
            </a:r>
            <a:endParaRPr lang="en-GB" sz="1800" dirty="0"/>
          </a:p>
          <a:p>
            <a:r>
              <a:rPr lang="en-GB" sz="1800" b="1" dirty="0" smtClean="0"/>
              <a:t>   </a:t>
            </a:r>
            <a:endParaRPr lang="en-GB" sz="1800" b="1" dirty="0"/>
          </a:p>
        </p:txBody>
      </p:sp>
      <p:pic>
        <p:nvPicPr>
          <p:cNvPr id="1026" name="Picture 2" descr="martin_roth_dir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324" y="1836911"/>
            <a:ext cx="1656184" cy="19320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28392" y="3939200"/>
            <a:ext cx="7416824" cy="923330"/>
          </a:xfrm>
          <a:prstGeom prst="rect">
            <a:avLst/>
          </a:prstGeom>
        </p:spPr>
        <p:txBody>
          <a:bodyPr wrap="square">
            <a:spAutoFit/>
          </a:bodyPr>
          <a:lstStyle/>
          <a:p>
            <a:pPr fontAlgn="base"/>
            <a:r>
              <a:rPr lang="en-GB" sz="1800" b="1" dirty="0"/>
              <a:t>Beth </a:t>
            </a:r>
            <a:r>
              <a:rPr lang="en-GB" sz="1800" b="1" dirty="0" err="1"/>
              <a:t>McKillop</a:t>
            </a:r>
            <a:r>
              <a:rPr lang="en-GB" sz="1800" b="1" dirty="0"/>
              <a:t>, Deputy </a:t>
            </a:r>
            <a:r>
              <a:rPr lang="en-GB" sz="1800" b="1" dirty="0" smtClean="0"/>
              <a:t>Director- </a:t>
            </a:r>
            <a:r>
              <a:rPr lang="en-GB" sz="1800" dirty="0" smtClean="0"/>
              <a:t>The Deputy director has a similar job to the Director by coming up with </a:t>
            </a:r>
            <a:r>
              <a:rPr lang="en-GB" sz="1800" dirty="0" err="1" smtClean="0"/>
              <a:t>stratergies</a:t>
            </a:r>
            <a:r>
              <a:rPr lang="en-GB" sz="1800" dirty="0" smtClean="0"/>
              <a:t> but provides closer leadership with staff  and over sees development in the organisation</a:t>
            </a:r>
            <a:endParaRPr lang="en-GB" sz="1800" b="1" i="0" dirty="0">
              <a:effectLst/>
            </a:endParaRPr>
          </a:p>
        </p:txBody>
      </p:sp>
      <p:pic>
        <p:nvPicPr>
          <p:cNvPr id="1030" name="Picture 6" descr="Beth Mckill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08" y="3497940"/>
            <a:ext cx="1591516" cy="19112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6408" y="5605648"/>
            <a:ext cx="11092704" cy="480131"/>
          </a:xfrm>
          <a:prstGeom prst="rect">
            <a:avLst/>
          </a:prstGeom>
          <a:noFill/>
        </p:spPr>
        <p:txBody>
          <a:bodyPr wrap="square" rtlCol="0">
            <a:spAutoFit/>
          </a:bodyPr>
          <a:lstStyle/>
          <a:p>
            <a:r>
              <a:rPr lang="en-GB" b="1" dirty="0" smtClean="0"/>
              <a:t>Departments- </a:t>
            </a:r>
            <a:endParaRPr lang="en-GB" b="1" dirty="0"/>
          </a:p>
        </p:txBody>
      </p:sp>
      <p:sp>
        <p:nvSpPr>
          <p:cNvPr id="10" name="Rectangle 9"/>
          <p:cNvSpPr/>
          <p:nvPr/>
        </p:nvSpPr>
        <p:spPr>
          <a:xfrm>
            <a:off x="406206" y="6081947"/>
            <a:ext cx="4554434" cy="1200329"/>
          </a:xfrm>
          <a:prstGeom prst="rect">
            <a:avLst/>
          </a:prstGeom>
        </p:spPr>
        <p:txBody>
          <a:bodyPr wrap="square">
            <a:spAutoFit/>
          </a:bodyPr>
          <a:lstStyle/>
          <a:p>
            <a:pPr fontAlgn="base"/>
            <a:r>
              <a:rPr lang="en-GB" sz="1800" dirty="0">
                <a:hlinkClick r:id="rId4" tooltip="Estate Department"/>
              </a:rPr>
              <a:t>Estate Department</a:t>
            </a:r>
            <a:endParaRPr lang="en-GB" sz="1800" dirty="0"/>
          </a:p>
          <a:p>
            <a:pPr fontAlgn="base"/>
            <a:r>
              <a:rPr lang="en-GB" sz="1800" dirty="0"/>
              <a:t>The Estate department is responsible for the continuing maintenance and repair of building fabric and services across the V&amp;A </a:t>
            </a:r>
            <a:r>
              <a:rPr lang="en-GB" sz="1800" dirty="0" smtClean="0"/>
              <a:t>Estate.</a:t>
            </a:r>
            <a:endParaRPr lang="en-GB" sz="1800" b="0" i="0" dirty="0">
              <a:effectLst/>
            </a:endParaRPr>
          </a:p>
        </p:txBody>
      </p:sp>
      <p:sp>
        <p:nvSpPr>
          <p:cNvPr id="11" name="Rectangle 10"/>
          <p:cNvSpPr/>
          <p:nvPr/>
        </p:nvSpPr>
        <p:spPr>
          <a:xfrm>
            <a:off x="5073418" y="6081946"/>
            <a:ext cx="4044006" cy="1200329"/>
          </a:xfrm>
          <a:prstGeom prst="rect">
            <a:avLst/>
          </a:prstGeom>
        </p:spPr>
        <p:txBody>
          <a:bodyPr wrap="square">
            <a:spAutoFit/>
          </a:bodyPr>
          <a:lstStyle/>
          <a:p>
            <a:pPr fontAlgn="base"/>
            <a:r>
              <a:rPr lang="en-GB" sz="1800" dirty="0">
                <a:hlinkClick r:id="rId5" tooltip="Exhibitions Department"/>
              </a:rPr>
              <a:t>Exhibitions Department</a:t>
            </a:r>
            <a:endParaRPr lang="en-GB" sz="1800" dirty="0"/>
          </a:p>
          <a:p>
            <a:pPr fontAlgn="base"/>
            <a:r>
              <a:rPr lang="en-GB" sz="1800" dirty="0"/>
              <a:t>The Exhibitions Department manages a diverse programme of temporary </a:t>
            </a:r>
            <a:r>
              <a:rPr lang="en-GB" sz="1800" dirty="0" smtClean="0"/>
              <a:t>exhibitions</a:t>
            </a:r>
            <a:r>
              <a:rPr lang="en-GB" sz="1800" dirty="0" smtClean="0">
                <a:latin typeface="helvetica" panose="020B0604020202020204" pitchFamily="34" charset="0"/>
              </a:rPr>
              <a:t>.</a:t>
            </a:r>
            <a:endParaRPr lang="en-GB" sz="1800" b="0" i="0" dirty="0">
              <a:effectLst/>
              <a:latin typeface="helvetica" panose="020B0604020202020204" pitchFamily="34" charset="0"/>
            </a:endParaRPr>
          </a:p>
        </p:txBody>
      </p:sp>
      <p:sp>
        <p:nvSpPr>
          <p:cNvPr id="12" name="Rectangle 11"/>
          <p:cNvSpPr/>
          <p:nvPr/>
        </p:nvSpPr>
        <p:spPr>
          <a:xfrm>
            <a:off x="406206" y="7438941"/>
            <a:ext cx="4032448" cy="1754326"/>
          </a:xfrm>
          <a:prstGeom prst="rect">
            <a:avLst/>
          </a:prstGeom>
        </p:spPr>
        <p:txBody>
          <a:bodyPr wrap="square">
            <a:spAutoFit/>
          </a:bodyPr>
          <a:lstStyle/>
          <a:p>
            <a:pPr fontAlgn="base"/>
            <a:r>
              <a:rPr lang="en-GB" sz="1800" dirty="0">
                <a:hlinkClick r:id="rId6" tooltip="Conservation Department"/>
              </a:rPr>
              <a:t>Conservation Department</a:t>
            </a:r>
            <a:endParaRPr lang="en-GB" sz="1800" dirty="0"/>
          </a:p>
          <a:p>
            <a:pPr fontAlgn="base"/>
            <a:r>
              <a:rPr lang="en-GB" sz="1800" dirty="0"/>
              <a:t>The Conservation Department is responsible for the preservation, conservation, investigation and display of the Victoria and Albert Museum's collections</a:t>
            </a:r>
            <a:endParaRPr lang="en-GB" sz="1800" b="0" i="0" dirty="0">
              <a:effectLst/>
            </a:endParaRPr>
          </a:p>
        </p:txBody>
      </p:sp>
      <p:sp>
        <p:nvSpPr>
          <p:cNvPr id="13" name="Rectangle 12"/>
          <p:cNvSpPr/>
          <p:nvPr/>
        </p:nvSpPr>
        <p:spPr>
          <a:xfrm>
            <a:off x="4240560" y="7438940"/>
            <a:ext cx="4044006" cy="1200329"/>
          </a:xfrm>
          <a:prstGeom prst="rect">
            <a:avLst/>
          </a:prstGeom>
        </p:spPr>
        <p:txBody>
          <a:bodyPr wrap="square">
            <a:spAutoFit/>
          </a:bodyPr>
          <a:lstStyle/>
          <a:p>
            <a:pPr fontAlgn="base"/>
            <a:r>
              <a:rPr lang="en-GB" sz="1800" dirty="0">
                <a:hlinkClick r:id="rId7" tooltip="Asian Department"/>
              </a:rPr>
              <a:t>Asian Department</a:t>
            </a:r>
            <a:endParaRPr lang="en-GB" sz="1800" dirty="0"/>
          </a:p>
          <a:p>
            <a:pPr fontAlgn="base"/>
            <a:r>
              <a:rPr lang="en-GB" sz="1800" dirty="0"/>
              <a:t>The collections of the Asian Department cover a period of more than 5000 years, from 3,500 BC to the present day</a:t>
            </a:r>
            <a:endParaRPr lang="en-GB" sz="1800" b="0" i="0" dirty="0">
              <a:effectLst/>
            </a:endParaRPr>
          </a:p>
        </p:txBody>
      </p:sp>
      <p:sp>
        <p:nvSpPr>
          <p:cNvPr id="14" name="Rectangle 13"/>
          <p:cNvSpPr/>
          <p:nvPr/>
        </p:nvSpPr>
        <p:spPr>
          <a:xfrm>
            <a:off x="9149752" y="6081946"/>
            <a:ext cx="3189614" cy="923330"/>
          </a:xfrm>
          <a:prstGeom prst="rect">
            <a:avLst/>
          </a:prstGeom>
        </p:spPr>
        <p:txBody>
          <a:bodyPr wrap="square">
            <a:spAutoFit/>
          </a:bodyPr>
          <a:lstStyle/>
          <a:p>
            <a:pPr fontAlgn="base"/>
            <a:r>
              <a:rPr lang="en-GB" sz="1800" dirty="0">
                <a:hlinkClick r:id="rId8" tooltip="Development Department"/>
              </a:rPr>
              <a:t>Development Department</a:t>
            </a:r>
            <a:endParaRPr lang="en-GB" sz="1800" dirty="0"/>
          </a:p>
          <a:p>
            <a:pPr fontAlgn="base"/>
            <a:r>
              <a:rPr lang="en-GB" sz="1800" dirty="0"/>
              <a:t>The Development department raises money for the V&amp;A</a:t>
            </a:r>
            <a:endParaRPr lang="en-GB" sz="1800" b="0" i="0" dirty="0">
              <a:effectLst/>
            </a:endParaRPr>
          </a:p>
        </p:txBody>
      </p:sp>
      <p:sp>
        <p:nvSpPr>
          <p:cNvPr id="15" name="Rectangle 14"/>
          <p:cNvSpPr/>
          <p:nvPr/>
        </p:nvSpPr>
        <p:spPr>
          <a:xfrm>
            <a:off x="8993160" y="7434626"/>
            <a:ext cx="3312512" cy="1200329"/>
          </a:xfrm>
          <a:prstGeom prst="rect">
            <a:avLst/>
          </a:prstGeom>
        </p:spPr>
        <p:txBody>
          <a:bodyPr wrap="square">
            <a:spAutoFit/>
          </a:bodyPr>
          <a:lstStyle/>
          <a:p>
            <a:pPr fontAlgn="base"/>
            <a:r>
              <a:rPr lang="en-GB" sz="1800" dirty="0">
                <a:hlinkClick r:id="rId9" tooltip="Learning Department"/>
              </a:rPr>
              <a:t>Learning Department</a:t>
            </a:r>
            <a:endParaRPr lang="en-GB" sz="1800" dirty="0"/>
          </a:p>
          <a:p>
            <a:pPr fontAlgn="base"/>
            <a:r>
              <a:rPr lang="en-GB" sz="1800" dirty="0"/>
              <a:t>The Learning Department is responsible for developing and delivering learning programmes</a:t>
            </a:r>
            <a:endParaRPr lang="en-GB" sz="1800" b="0" i="0" dirty="0">
              <a:effectLst/>
            </a:endParaRPr>
          </a:p>
        </p:txBody>
      </p:sp>
    </p:spTree>
    <p:extLst>
      <p:ext uri="{BB962C8B-B14F-4D97-AF65-F5344CB8AC3E}">
        <p14:creationId xmlns:p14="http://schemas.microsoft.com/office/powerpoint/2010/main" val="427716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618" y="480120"/>
            <a:ext cx="10369296" cy="1898904"/>
          </a:xfrm>
        </p:spPr>
        <p:txBody>
          <a:bodyPr/>
          <a:lstStyle/>
          <a:p>
            <a:r>
              <a:rPr lang="en-GB" dirty="0" smtClean="0"/>
              <a:t>Board of Trustees</a:t>
            </a:r>
            <a:endParaRPr lang="en-GB" dirty="0"/>
          </a:p>
        </p:txBody>
      </p:sp>
      <p:sp>
        <p:nvSpPr>
          <p:cNvPr id="4" name="TextBox 3"/>
          <p:cNvSpPr txBox="1"/>
          <p:nvPr/>
        </p:nvSpPr>
        <p:spPr>
          <a:xfrm>
            <a:off x="928192" y="1920280"/>
            <a:ext cx="11233248" cy="1200329"/>
          </a:xfrm>
          <a:prstGeom prst="rect">
            <a:avLst/>
          </a:prstGeom>
          <a:noFill/>
        </p:spPr>
        <p:txBody>
          <a:bodyPr wrap="square" rtlCol="0">
            <a:spAutoFit/>
          </a:bodyPr>
          <a:lstStyle/>
          <a:p>
            <a:r>
              <a:rPr lang="en-GB" sz="2400" i="1" dirty="0" smtClean="0"/>
              <a:t>The V&amp;A is governed </a:t>
            </a:r>
            <a:r>
              <a:rPr lang="en-GB" sz="2400" i="1" dirty="0"/>
              <a:t>by a board of </a:t>
            </a:r>
            <a:r>
              <a:rPr lang="en-GB" sz="2400" i="1" dirty="0" smtClean="0"/>
              <a:t>Trustees as it is a public institution and trustees are </a:t>
            </a:r>
            <a:r>
              <a:rPr lang="en-GB" sz="2400" i="1" dirty="0"/>
              <a:t>appointed by the Prime Minister. Trustees are appointed in the first instance for a term of up to five years and may be re-appointed at the end of their term.</a:t>
            </a:r>
            <a:endParaRPr lang="en-GB" sz="2400" i="1" dirty="0"/>
          </a:p>
        </p:txBody>
      </p:sp>
      <p:sp>
        <p:nvSpPr>
          <p:cNvPr id="5" name="Rectangle 1"/>
          <p:cNvSpPr>
            <a:spLocks noChangeArrowheads="1"/>
          </p:cNvSpPr>
          <p:nvPr/>
        </p:nvSpPr>
        <p:spPr bwMode="auto">
          <a:xfrm>
            <a:off x="741540" y="3423511"/>
            <a:ext cx="1605769" cy="146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1740" rIns="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666666"/>
                </a:solidFill>
                <a:effectLst/>
                <a:latin typeface="TheSansSemiBold"/>
              </a:rPr>
              <a:t>Sir Paul Ruddock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666666"/>
                </a:solidFill>
                <a:effectLst/>
                <a:latin typeface="helvetica" panose="020B0604020202020204" pitchFamily="34" charset="0"/>
              </a:rPr>
              <a:t>  </a:t>
            </a:r>
            <a:r>
              <a:rPr kumimoji="0" lang="en-US" sz="7800" b="0" i="0" u="none" strike="noStrike" cap="none" normalizeH="0" baseline="0" dirty="0" smtClean="0">
                <a:ln>
                  <a:noFill/>
                </a:ln>
                <a:solidFill>
                  <a:srgbClr val="666666"/>
                </a:solidFill>
                <a:effectLst/>
                <a:latin typeface="helvetica" panose="020B0604020202020204" pitchFamily="34" charset="0"/>
              </a:rPr>
              <a:t> </a:t>
            </a:r>
            <a:r>
              <a:rPr kumimoji="0" lang="en-US" sz="900" b="0" i="0" u="none" strike="noStrike" cap="none" normalizeH="0" baseline="0" dirty="0" smtClean="0">
                <a:ln>
                  <a:noFill/>
                </a:ln>
                <a:solidFill>
                  <a:srgbClr val="666666"/>
                </a:solidFill>
                <a:effectLst/>
                <a:latin typeface="helvetica" panose="020B0604020202020204" pitchFamily="34" charset="0"/>
              </a:rPr>
              <a:t>                                      </a:t>
            </a:r>
            <a:endParaRPr kumimoji="0" lang="en-US" sz="800" b="0" i="0" u="none" strike="noStrike" cap="none" normalizeH="0" baseline="0" dirty="0" smtClean="0">
              <a:ln>
                <a:noFill/>
              </a:ln>
              <a:solidFill>
                <a:schemeClr val="tx1"/>
              </a:solidFill>
              <a:effectLst/>
            </a:endParaRPr>
          </a:p>
        </p:txBody>
      </p:sp>
      <p:pic>
        <p:nvPicPr>
          <p:cNvPr id="2050" name="Picture 2" descr="Sir Paul Rudd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8" y="3819184"/>
            <a:ext cx="1261434" cy="13902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3169672" y="3423511"/>
            <a:ext cx="889667" cy="37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4761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666666"/>
                </a:solidFill>
                <a:effectLst/>
                <a:latin typeface="TheSansSemiBold"/>
              </a:rPr>
              <a:t>Samir Shah </a:t>
            </a:r>
            <a:endParaRPr kumimoji="0" lang="en-US" sz="1200" b="0" i="0" u="none" strike="noStrike" cap="none" normalizeH="0" baseline="0" dirty="0" smtClean="0">
              <a:ln>
                <a:noFill/>
              </a:ln>
              <a:solidFill>
                <a:srgbClr val="666666"/>
              </a:solidFill>
              <a:effectLst/>
              <a:latin typeface="TheSansSemiBol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666666"/>
                </a:solidFill>
                <a:effectLst/>
                <a:latin typeface="helvetica" panose="020B0604020202020204" pitchFamily="34" charset="0"/>
              </a:rPr>
              <a:t>  </a:t>
            </a:r>
          </a:p>
        </p:txBody>
      </p:sp>
      <p:pic>
        <p:nvPicPr>
          <p:cNvPr id="2052" name="Picture 4" descr="designer_bookbinders,_man_booker_prize_bindings_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381" y="3865658"/>
            <a:ext cx="1238250" cy="13902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signer_bookbinders,_man_booker_prize_bindings_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742" y="3865658"/>
            <a:ext cx="1238250" cy="1390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73742" y="3410956"/>
            <a:ext cx="1680268" cy="276999"/>
          </a:xfrm>
          <a:prstGeom prst="rect">
            <a:avLst/>
          </a:prstGeom>
        </p:spPr>
        <p:txBody>
          <a:bodyPr wrap="none">
            <a:spAutoFit/>
          </a:bodyPr>
          <a:lstStyle/>
          <a:p>
            <a:pPr fontAlgn="base"/>
            <a:r>
              <a:rPr lang="en-GB" sz="1200" b="1" dirty="0">
                <a:solidFill>
                  <a:srgbClr val="666666"/>
                </a:solidFill>
                <a:latin typeface="TheSansSemiBold"/>
              </a:rPr>
              <a:t>Andrew </a:t>
            </a:r>
            <a:r>
              <a:rPr lang="en-GB" sz="1200" b="1" dirty="0" err="1" smtClean="0">
                <a:solidFill>
                  <a:srgbClr val="666666"/>
                </a:solidFill>
                <a:latin typeface="TheSansSemiBold"/>
              </a:rPr>
              <a:t>Hochhauser</a:t>
            </a:r>
            <a:endParaRPr lang="en-GB" sz="1200" b="0" i="0" dirty="0">
              <a:solidFill>
                <a:srgbClr val="666666"/>
              </a:solidFill>
              <a:effectLst/>
              <a:latin typeface="TheSansSemiBold"/>
            </a:endParaRPr>
          </a:p>
        </p:txBody>
      </p:sp>
      <p:sp>
        <p:nvSpPr>
          <p:cNvPr id="8" name="Rectangle 7"/>
          <p:cNvSpPr/>
          <p:nvPr/>
        </p:nvSpPr>
        <p:spPr>
          <a:xfrm>
            <a:off x="7880703" y="3466543"/>
            <a:ext cx="1571264" cy="276999"/>
          </a:xfrm>
          <a:prstGeom prst="rect">
            <a:avLst/>
          </a:prstGeom>
        </p:spPr>
        <p:txBody>
          <a:bodyPr wrap="none">
            <a:spAutoFit/>
          </a:bodyPr>
          <a:lstStyle/>
          <a:p>
            <a:pPr fontAlgn="base"/>
            <a:r>
              <a:rPr lang="en-GB" sz="1200" b="1" dirty="0">
                <a:solidFill>
                  <a:srgbClr val="666666"/>
                </a:solidFill>
                <a:latin typeface="TheSansSemiBold"/>
              </a:rPr>
              <a:t>Stephen </a:t>
            </a:r>
            <a:r>
              <a:rPr lang="en-GB" sz="1200" b="1" dirty="0" err="1">
                <a:solidFill>
                  <a:srgbClr val="666666"/>
                </a:solidFill>
                <a:latin typeface="TheSansSemiBold"/>
              </a:rPr>
              <a:t>McGuckin</a:t>
            </a:r>
            <a:endParaRPr lang="en-GB" sz="1200" b="0" i="0" dirty="0">
              <a:solidFill>
                <a:srgbClr val="666666"/>
              </a:solidFill>
              <a:effectLst/>
              <a:latin typeface="TheSansSemiBold"/>
            </a:endParaRPr>
          </a:p>
        </p:txBody>
      </p:sp>
      <p:pic>
        <p:nvPicPr>
          <p:cNvPr id="2056" name="Picture 8" descr="stephen_mcguckin_truste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7210" y="3886994"/>
            <a:ext cx="1238250" cy="139022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signer_bookbinders,_man_booker_prize_bindings_2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0542" y="3886994"/>
            <a:ext cx="1238250" cy="13688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504732" y="3503229"/>
            <a:ext cx="2960488" cy="1052596"/>
          </a:xfrm>
          <a:prstGeom prst="rect">
            <a:avLst/>
          </a:prstGeom>
        </p:spPr>
        <p:txBody>
          <a:bodyPr wrap="square">
            <a:spAutoFit/>
          </a:bodyPr>
          <a:lstStyle/>
          <a:p>
            <a:pPr fontAlgn="base"/>
            <a:r>
              <a:rPr lang="en-GB" sz="1200" b="1" dirty="0">
                <a:solidFill>
                  <a:srgbClr val="666666"/>
                </a:solidFill>
                <a:latin typeface="TheSansSemiBold"/>
              </a:rPr>
              <a:t>Michelle </a:t>
            </a:r>
            <a:r>
              <a:rPr lang="en-GB" sz="1200" b="1" dirty="0" err="1">
                <a:solidFill>
                  <a:srgbClr val="666666"/>
                </a:solidFill>
                <a:latin typeface="TheSansSemiBold"/>
              </a:rPr>
              <a:t>Ogundehin</a:t>
            </a:r>
            <a:endParaRPr lang="en-GB" sz="1200" dirty="0">
              <a:solidFill>
                <a:srgbClr val="666666"/>
              </a:solidFill>
              <a:latin typeface="TheSansSemiBold"/>
            </a:endParaRPr>
          </a:p>
          <a:p>
            <a:r>
              <a:rPr lang="en-GB" dirty="0"/>
              <a:t/>
            </a:r>
            <a:br>
              <a:rPr lang="en-GB" dirty="0"/>
            </a:br>
            <a:endParaRPr lang="en-GB" dirty="0"/>
          </a:p>
        </p:txBody>
      </p:sp>
      <p:pic>
        <p:nvPicPr>
          <p:cNvPr id="2060" name="Picture 12" descr="designer_bookbinders,_man_booker_prize_bindings_201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8074" y="6744816"/>
            <a:ext cx="1238250" cy="14366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1540" y="6312768"/>
            <a:ext cx="1808865" cy="1052596"/>
          </a:xfrm>
          <a:prstGeom prst="rect">
            <a:avLst/>
          </a:prstGeom>
        </p:spPr>
        <p:txBody>
          <a:bodyPr wrap="square">
            <a:spAutoFit/>
          </a:bodyPr>
          <a:lstStyle/>
          <a:p>
            <a:pPr fontAlgn="base"/>
            <a:r>
              <a:rPr lang="en-GB" sz="1200" b="1" dirty="0">
                <a:solidFill>
                  <a:srgbClr val="666666"/>
                </a:solidFill>
                <a:latin typeface="TheSansSemiBold"/>
              </a:rPr>
              <a:t>Sir John Sorrell</a:t>
            </a:r>
            <a:endParaRPr lang="en-GB" sz="1200" dirty="0">
              <a:solidFill>
                <a:srgbClr val="666666"/>
              </a:solidFill>
              <a:latin typeface="TheSansSemiBold"/>
            </a:endParaRPr>
          </a:p>
          <a:p>
            <a:r>
              <a:rPr lang="en-GB" dirty="0"/>
              <a:t/>
            </a:r>
            <a:br>
              <a:rPr lang="en-GB" dirty="0"/>
            </a:br>
            <a:endParaRPr lang="en-GB" dirty="0"/>
          </a:p>
        </p:txBody>
      </p:sp>
      <p:pic>
        <p:nvPicPr>
          <p:cNvPr id="2062" name="Picture 14" descr="designer_bookbinders,_man_booker_prize_bindings_20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5381" y="6829122"/>
            <a:ext cx="1238250" cy="14352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72408" y="6312768"/>
            <a:ext cx="1705410" cy="1052596"/>
          </a:xfrm>
          <a:prstGeom prst="rect">
            <a:avLst/>
          </a:prstGeom>
        </p:spPr>
        <p:txBody>
          <a:bodyPr wrap="square">
            <a:spAutoFit/>
          </a:bodyPr>
          <a:lstStyle/>
          <a:p>
            <a:pPr fontAlgn="base"/>
            <a:r>
              <a:rPr lang="en-GB" sz="1200" b="1" dirty="0">
                <a:solidFill>
                  <a:srgbClr val="666666"/>
                </a:solidFill>
                <a:latin typeface="TheSansSemiBold"/>
              </a:rPr>
              <a:t>Bob </a:t>
            </a:r>
            <a:r>
              <a:rPr lang="en-GB" sz="1200" b="1" dirty="0" err="1">
                <a:solidFill>
                  <a:srgbClr val="666666"/>
                </a:solidFill>
                <a:latin typeface="TheSansSemiBold"/>
              </a:rPr>
              <a:t>Stefanowski</a:t>
            </a:r>
            <a:endParaRPr lang="en-GB" sz="1200" dirty="0">
              <a:solidFill>
                <a:srgbClr val="666666"/>
              </a:solidFill>
              <a:latin typeface="TheSansSemiBold"/>
            </a:endParaRPr>
          </a:p>
          <a:p>
            <a:r>
              <a:rPr lang="en-GB" dirty="0"/>
              <a:t/>
            </a:r>
            <a:br>
              <a:rPr lang="en-GB" dirty="0"/>
            </a:br>
            <a:endParaRPr lang="en-GB" dirty="0"/>
          </a:p>
        </p:txBody>
      </p:sp>
      <p:pic>
        <p:nvPicPr>
          <p:cNvPr id="2064" name="Picture 16" descr="designer_bookbinders,_man_booker_prize_bindings_201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3742" y="6829122"/>
            <a:ext cx="1238250" cy="14352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082924" y="6312768"/>
            <a:ext cx="1819885" cy="276999"/>
          </a:xfrm>
          <a:prstGeom prst="rect">
            <a:avLst/>
          </a:prstGeom>
        </p:spPr>
        <p:txBody>
          <a:bodyPr wrap="square">
            <a:spAutoFit/>
          </a:bodyPr>
          <a:lstStyle/>
          <a:p>
            <a:pPr fontAlgn="base"/>
            <a:r>
              <a:rPr lang="en-GB" sz="1200" b="1" dirty="0">
                <a:solidFill>
                  <a:srgbClr val="666666"/>
                </a:solidFill>
                <a:latin typeface="TheSansSemiBold"/>
              </a:rPr>
              <a:t>Dr Paul Thompson</a:t>
            </a:r>
            <a:endParaRPr lang="en-GB" sz="1200" b="0" i="0" dirty="0">
              <a:solidFill>
                <a:srgbClr val="666666"/>
              </a:solidFill>
              <a:effectLst/>
              <a:latin typeface="TheSansSemiBold"/>
            </a:endParaRPr>
          </a:p>
        </p:txBody>
      </p:sp>
      <p:pic>
        <p:nvPicPr>
          <p:cNvPr id="2066" name="Picture 18" descr="designer_bookbinders,_man_booker_prize_bindings_201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9205" y="6851168"/>
            <a:ext cx="1238250" cy="142554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177893" y="6312768"/>
            <a:ext cx="2085996" cy="1471172"/>
          </a:xfrm>
          <a:prstGeom prst="rect">
            <a:avLst/>
          </a:prstGeom>
        </p:spPr>
        <p:txBody>
          <a:bodyPr wrap="square">
            <a:spAutoFit/>
          </a:bodyPr>
          <a:lstStyle/>
          <a:p>
            <a:pPr fontAlgn="base"/>
            <a:r>
              <a:rPr lang="en-GB" sz="1200" dirty="0" err="1">
                <a:solidFill>
                  <a:srgbClr val="666666"/>
                </a:solidFill>
                <a:latin typeface="TheSansSemiBold"/>
              </a:rPr>
              <a:t>João</a:t>
            </a:r>
            <a:r>
              <a:rPr lang="en-GB" sz="1200" dirty="0">
                <a:solidFill>
                  <a:srgbClr val="666666"/>
                </a:solidFill>
                <a:latin typeface="TheSansSemiBold"/>
              </a:rPr>
              <a:t> </a:t>
            </a:r>
            <a:r>
              <a:rPr lang="en-GB" sz="1200" dirty="0" err="1">
                <a:solidFill>
                  <a:srgbClr val="666666"/>
                </a:solidFill>
                <a:latin typeface="TheSansSemiBold"/>
              </a:rPr>
              <a:t>Baptista</a:t>
            </a:r>
            <a:r>
              <a:rPr lang="en-GB" dirty="0">
                <a:solidFill>
                  <a:srgbClr val="666666"/>
                </a:solidFill>
                <a:latin typeface="TheSansSemiBold"/>
              </a:rPr>
              <a:t/>
            </a:r>
            <a:br>
              <a:rPr lang="en-GB" dirty="0">
                <a:solidFill>
                  <a:srgbClr val="666666"/>
                </a:solidFill>
                <a:latin typeface="TheSansSemiBold"/>
              </a:rPr>
            </a:br>
            <a:endParaRPr lang="en-GB" dirty="0">
              <a:solidFill>
                <a:srgbClr val="666666"/>
              </a:solidFill>
              <a:latin typeface="TheSansSemiBold"/>
            </a:endParaRPr>
          </a:p>
          <a:p>
            <a:r>
              <a:rPr lang="en-GB" dirty="0"/>
              <a:t/>
            </a:r>
            <a:br>
              <a:rPr lang="en-GB" dirty="0"/>
            </a:br>
            <a:endParaRPr lang="en-GB" dirty="0"/>
          </a:p>
        </p:txBody>
      </p:sp>
      <p:pic>
        <p:nvPicPr>
          <p:cNvPr id="2068" name="Picture 20" descr="theresa_sackler_trustee_21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46726" y="6816534"/>
            <a:ext cx="1238250" cy="14948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4042" y="6326317"/>
            <a:ext cx="1751249" cy="276999"/>
          </a:xfrm>
          <a:prstGeom prst="rect">
            <a:avLst/>
          </a:prstGeom>
        </p:spPr>
        <p:txBody>
          <a:bodyPr wrap="none">
            <a:spAutoFit/>
          </a:bodyPr>
          <a:lstStyle/>
          <a:p>
            <a:pPr fontAlgn="base"/>
            <a:r>
              <a:rPr lang="en-GB" sz="1200" dirty="0">
                <a:solidFill>
                  <a:srgbClr val="666666"/>
                </a:solidFill>
                <a:latin typeface="TheSansSemiBold"/>
              </a:rPr>
              <a:t>Dame Theresa </a:t>
            </a:r>
            <a:r>
              <a:rPr lang="en-GB" sz="1200" dirty="0" err="1">
                <a:solidFill>
                  <a:srgbClr val="666666"/>
                </a:solidFill>
                <a:latin typeface="TheSansSemiBold"/>
              </a:rPr>
              <a:t>Sackler</a:t>
            </a:r>
            <a:endParaRPr lang="en-GB" sz="1200" b="0" i="0" dirty="0">
              <a:solidFill>
                <a:srgbClr val="666666"/>
              </a:solidFill>
              <a:effectLst/>
              <a:latin typeface="TheSansSemiBold"/>
            </a:endParaRPr>
          </a:p>
        </p:txBody>
      </p:sp>
    </p:spTree>
    <p:extLst>
      <p:ext uri="{BB962C8B-B14F-4D97-AF65-F5344CB8AC3E}">
        <p14:creationId xmlns:p14="http://schemas.microsoft.com/office/powerpoint/2010/main" val="195021542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TC103457444[[fn=Basis]]</Template>
  <TotalTime>1809</TotalTime>
  <Words>1656</Words>
  <Application>Microsoft Office PowerPoint</Application>
  <PresentationFormat>A3 Paper (297x420 mm)</PresentationFormat>
  <Paragraphs>89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Andalus</vt:lpstr>
      <vt:lpstr>Arial</vt:lpstr>
      <vt:lpstr>Corbel</vt:lpstr>
      <vt:lpstr>helvetica</vt:lpstr>
      <vt:lpstr>TheSansSemiBold</vt:lpstr>
      <vt:lpstr>Basis</vt:lpstr>
      <vt:lpstr>PowerPoint Presentation</vt:lpstr>
      <vt:lpstr>Architect</vt:lpstr>
      <vt:lpstr>Film Director</vt:lpstr>
      <vt:lpstr>Cartoonist</vt:lpstr>
      <vt:lpstr>Tattoo Artist</vt:lpstr>
      <vt:lpstr>Animator </vt:lpstr>
      <vt:lpstr>Private Company Organisation Plan: Ian Simpson Architecture</vt:lpstr>
      <vt:lpstr>Public Institution Organisation Plan: The Victoria Albert Museum</vt:lpstr>
      <vt:lpstr>Board of Trustees</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dc:title>
  <dc:creator>Ben Johnston</dc:creator>
  <cp:lastModifiedBy>Ben Johnston</cp:lastModifiedBy>
  <cp:revision>115</cp:revision>
  <dcterms:created xsi:type="dcterms:W3CDTF">2013-10-22T08:17:57Z</dcterms:created>
  <dcterms:modified xsi:type="dcterms:W3CDTF">2014-07-14T23:54:27Z</dcterms:modified>
</cp:coreProperties>
</file>