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57" r:id="rId3"/>
    <p:sldId id="280" r:id="rId4"/>
    <p:sldId id="284" r:id="rId5"/>
    <p:sldId id="286" r:id="rId6"/>
    <p:sldId id="260" r:id="rId7"/>
    <p:sldId id="274" r:id="rId8"/>
    <p:sldId id="272" r:id="rId9"/>
    <p:sldId id="270" r:id="rId10"/>
    <p:sldId id="290" r:id="rId11"/>
    <p:sldId id="277" r:id="rId12"/>
    <p:sldId id="281" r:id="rId13"/>
    <p:sldId id="288" r:id="rId14"/>
    <p:sldId id="259" r:id="rId15"/>
    <p:sldId id="289" r:id="rId16"/>
    <p:sldId id="273" r:id="rId17"/>
    <p:sldId id="283" r:id="rId18"/>
    <p:sldId id="269" r:id="rId19"/>
    <p:sldId id="275" r:id="rId20"/>
    <p:sldId id="287" r:id="rId21"/>
    <p:sldId id="276" r:id="rId22"/>
    <p:sldId id="278" r:id="rId23"/>
    <p:sldId id="282" r:id="rId24"/>
    <p:sldId id="285"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6" autoAdjust="0"/>
    <p:restoredTop sz="94660" autoAdjust="0"/>
  </p:normalViewPr>
  <p:slideViewPr>
    <p:cSldViewPr>
      <p:cViewPr varScale="1">
        <p:scale>
          <a:sx n="74" d="100"/>
          <a:sy n="74" d="100"/>
        </p:scale>
        <p:origin x="486" y="72"/>
      </p:cViewPr>
      <p:guideLst>
        <p:guide orient="horz" pos="2160"/>
        <p:guide pos="2880"/>
      </p:guideLst>
    </p:cSldViewPr>
  </p:slideViewPr>
  <p:outlineViewPr>
    <p:cViewPr>
      <p:scale>
        <a:sx n="33" d="100"/>
        <a:sy n="33" d="100"/>
      </p:scale>
      <p:origin x="0" y="2352"/>
    </p:cViewPr>
  </p:outlineViewPr>
  <p:notesTextViewPr>
    <p:cViewPr>
      <p:scale>
        <a:sx n="100" d="100"/>
        <a:sy n="100" d="100"/>
      </p:scale>
      <p:origin x="0" y="0"/>
    </p:cViewPr>
  </p:notesTextViewPr>
  <p:sorterViewPr>
    <p:cViewPr>
      <p:scale>
        <a:sx n="100" d="100"/>
        <a:sy n="100" d="100"/>
      </p:scale>
      <p:origin x="0" y="5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32E12-8FFC-4866-8AB3-2B0097656AAF}" type="datetimeFigureOut">
              <a:rPr lang="en-GB" smtClean="0"/>
              <a:pPr/>
              <a:t>20/10/2015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C693E-7E65-42CB-ABF7-81E71E6CAB60}" type="slidenum">
              <a:rPr lang="en-GB" smtClean="0"/>
              <a:pPr/>
              <a:t>‹#›</a:t>
            </a:fld>
            <a:endParaRPr lang="en-GB"/>
          </a:p>
        </p:txBody>
      </p:sp>
    </p:spTree>
    <p:extLst>
      <p:ext uri="{BB962C8B-B14F-4D97-AF65-F5344CB8AC3E}">
        <p14:creationId xmlns:p14="http://schemas.microsoft.com/office/powerpoint/2010/main" val="295228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1</a:t>
            </a:fld>
            <a:endParaRPr lang="en-GB"/>
          </a:p>
        </p:txBody>
      </p:sp>
    </p:spTree>
    <p:extLst>
      <p:ext uri="{BB962C8B-B14F-4D97-AF65-F5344CB8AC3E}">
        <p14:creationId xmlns:p14="http://schemas.microsoft.com/office/powerpoint/2010/main" val="279895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14</a:t>
            </a:fld>
            <a:endParaRPr lang="en-GB"/>
          </a:p>
        </p:txBody>
      </p:sp>
    </p:spTree>
    <p:extLst>
      <p:ext uri="{BB962C8B-B14F-4D97-AF65-F5344CB8AC3E}">
        <p14:creationId xmlns:p14="http://schemas.microsoft.com/office/powerpoint/2010/main" val="347098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16</a:t>
            </a:fld>
            <a:endParaRPr lang="en-GB"/>
          </a:p>
        </p:txBody>
      </p:sp>
    </p:spTree>
    <p:extLst>
      <p:ext uri="{BB962C8B-B14F-4D97-AF65-F5344CB8AC3E}">
        <p14:creationId xmlns:p14="http://schemas.microsoft.com/office/powerpoint/2010/main" val="379108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516DF1-7079-4D80-8112-1EE31BC009F6}" type="slidenum">
              <a:rPr lang="en-GB" smtClean="0"/>
              <a:pPr/>
              <a:t>18</a:t>
            </a:fld>
            <a:endParaRPr lang="en-GB"/>
          </a:p>
        </p:txBody>
      </p:sp>
    </p:spTree>
    <p:extLst>
      <p:ext uri="{BB962C8B-B14F-4D97-AF65-F5344CB8AC3E}">
        <p14:creationId xmlns:p14="http://schemas.microsoft.com/office/powerpoint/2010/main" val="7319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19</a:t>
            </a:fld>
            <a:endParaRPr lang="en-GB"/>
          </a:p>
        </p:txBody>
      </p:sp>
    </p:spTree>
    <p:extLst>
      <p:ext uri="{BB962C8B-B14F-4D97-AF65-F5344CB8AC3E}">
        <p14:creationId xmlns:p14="http://schemas.microsoft.com/office/powerpoint/2010/main" val="177549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21</a:t>
            </a:fld>
            <a:endParaRPr lang="en-GB"/>
          </a:p>
        </p:txBody>
      </p:sp>
    </p:spTree>
    <p:extLst>
      <p:ext uri="{BB962C8B-B14F-4D97-AF65-F5344CB8AC3E}">
        <p14:creationId xmlns:p14="http://schemas.microsoft.com/office/powerpoint/2010/main" val="235754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22</a:t>
            </a:fld>
            <a:endParaRPr lang="en-GB"/>
          </a:p>
        </p:txBody>
      </p:sp>
    </p:spTree>
    <p:extLst>
      <p:ext uri="{BB962C8B-B14F-4D97-AF65-F5344CB8AC3E}">
        <p14:creationId xmlns:p14="http://schemas.microsoft.com/office/powerpoint/2010/main" val="249088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23</a:t>
            </a:fld>
            <a:endParaRPr lang="en-GB"/>
          </a:p>
        </p:txBody>
      </p:sp>
    </p:spTree>
    <p:extLst>
      <p:ext uri="{BB962C8B-B14F-4D97-AF65-F5344CB8AC3E}">
        <p14:creationId xmlns:p14="http://schemas.microsoft.com/office/powerpoint/2010/main" val="70225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25</a:t>
            </a:fld>
            <a:endParaRPr lang="en-GB"/>
          </a:p>
        </p:txBody>
      </p:sp>
    </p:spTree>
    <p:extLst>
      <p:ext uri="{BB962C8B-B14F-4D97-AF65-F5344CB8AC3E}">
        <p14:creationId xmlns:p14="http://schemas.microsoft.com/office/powerpoint/2010/main" val="298985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2</a:t>
            </a:fld>
            <a:endParaRPr lang="en-GB"/>
          </a:p>
        </p:txBody>
      </p:sp>
    </p:spTree>
    <p:extLst>
      <p:ext uri="{BB962C8B-B14F-4D97-AF65-F5344CB8AC3E}">
        <p14:creationId xmlns:p14="http://schemas.microsoft.com/office/powerpoint/2010/main" val="10737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3</a:t>
            </a:fld>
            <a:endParaRPr lang="en-GB"/>
          </a:p>
        </p:txBody>
      </p:sp>
    </p:spTree>
    <p:extLst>
      <p:ext uri="{BB962C8B-B14F-4D97-AF65-F5344CB8AC3E}">
        <p14:creationId xmlns:p14="http://schemas.microsoft.com/office/powerpoint/2010/main" val="413768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6</a:t>
            </a:fld>
            <a:endParaRPr lang="en-GB"/>
          </a:p>
        </p:txBody>
      </p:sp>
    </p:spTree>
    <p:extLst>
      <p:ext uri="{BB962C8B-B14F-4D97-AF65-F5344CB8AC3E}">
        <p14:creationId xmlns:p14="http://schemas.microsoft.com/office/powerpoint/2010/main" val="410000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7</a:t>
            </a:fld>
            <a:endParaRPr lang="en-GB"/>
          </a:p>
        </p:txBody>
      </p:sp>
    </p:spTree>
    <p:extLst>
      <p:ext uri="{BB962C8B-B14F-4D97-AF65-F5344CB8AC3E}">
        <p14:creationId xmlns:p14="http://schemas.microsoft.com/office/powerpoint/2010/main" val="226463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8</a:t>
            </a:fld>
            <a:endParaRPr lang="en-GB"/>
          </a:p>
        </p:txBody>
      </p:sp>
    </p:spTree>
    <p:extLst>
      <p:ext uri="{BB962C8B-B14F-4D97-AF65-F5344CB8AC3E}">
        <p14:creationId xmlns:p14="http://schemas.microsoft.com/office/powerpoint/2010/main" val="422188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516DF1-7079-4D80-8112-1EE31BC009F6}" type="slidenum">
              <a:rPr lang="en-GB" smtClean="0"/>
              <a:pPr/>
              <a:t>9</a:t>
            </a:fld>
            <a:endParaRPr lang="en-GB"/>
          </a:p>
        </p:txBody>
      </p:sp>
    </p:spTree>
    <p:extLst>
      <p:ext uri="{BB962C8B-B14F-4D97-AF65-F5344CB8AC3E}">
        <p14:creationId xmlns:p14="http://schemas.microsoft.com/office/powerpoint/2010/main" val="393065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11</a:t>
            </a:fld>
            <a:endParaRPr lang="en-GB"/>
          </a:p>
        </p:txBody>
      </p:sp>
    </p:spTree>
    <p:extLst>
      <p:ext uri="{BB962C8B-B14F-4D97-AF65-F5344CB8AC3E}">
        <p14:creationId xmlns:p14="http://schemas.microsoft.com/office/powerpoint/2010/main" val="191903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C693E-7E65-42CB-ABF7-81E71E6CAB60}" type="slidenum">
              <a:rPr lang="en-GB" smtClean="0"/>
              <a:pPr/>
              <a:t>12</a:t>
            </a:fld>
            <a:endParaRPr lang="en-GB"/>
          </a:p>
        </p:txBody>
      </p:sp>
    </p:spTree>
    <p:extLst>
      <p:ext uri="{BB962C8B-B14F-4D97-AF65-F5344CB8AC3E}">
        <p14:creationId xmlns:p14="http://schemas.microsoft.com/office/powerpoint/2010/main" val="168037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9A54969-7035-47C8-B1AC-86458579D672}"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A7A05F1-D9B1-4E87-BA0A-D9B371A4D61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144DE-82BD-4C95-BED7-D971A88D16D0}" type="datetimeFigureOut">
              <a:rPr lang="en-GB" smtClean="0"/>
              <a:pPr/>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1FB30-37D9-476C-9D02-CB224812770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144DE-82BD-4C95-BED7-D971A88D16D0}" type="datetimeFigureOut">
              <a:rPr lang="en-GB" smtClean="0"/>
              <a:pPr/>
              <a:t>20/10/2015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1FB30-37D9-476C-9D02-CB224812770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1143000"/>
          </a:xfrm>
        </p:spPr>
        <p:txBody>
          <a:bodyPr/>
          <a:lstStyle/>
          <a:p>
            <a:r>
              <a:rPr lang="en-GB" dirty="0" smtClean="0">
                <a:solidFill>
                  <a:schemeClr val="bg1"/>
                </a:solidFill>
              </a:rPr>
              <a:t>The Starter</a:t>
            </a:r>
            <a:endParaRPr lang="en-GB" dirty="0">
              <a:solidFill>
                <a:schemeClr val="bg1"/>
              </a:solidFill>
            </a:endParaRPr>
          </a:p>
        </p:txBody>
      </p:sp>
      <p:sp>
        <p:nvSpPr>
          <p:cNvPr id="3" name="Content Placeholder 2"/>
          <p:cNvSpPr>
            <a:spLocks noGrp="1"/>
          </p:cNvSpPr>
          <p:nvPr>
            <p:ph idx="1"/>
          </p:nvPr>
        </p:nvSpPr>
        <p:spPr>
          <a:xfrm>
            <a:off x="467544" y="2564904"/>
            <a:ext cx="8229600" cy="3129211"/>
          </a:xfrm>
        </p:spPr>
        <p:txBody>
          <a:bodyPr/>
          <a:lstStyle/>
          <a:p>
            <a:r>
              <a:rPr lang="en-GB" dirty="0" smtClean="0">
                <a:solidFill>
                  <a:schemeClr val="bg1"/>
                </a:solidFill>
              </a:rPr>
              <a:t>Your Response</a:t>
            </a:r>
          </a:p>
          <a:p>
            <a:r>
              <a:rPr lang="en-GB" dirty="0" smtClean="0">
                <a:solidFill>
                  <a:schemeClr val="bg1"/>
                </a:solidFill>
              </a:rPr>
              <a:t>Start to think about the building</a:t>
            </a:r>
          </a:p>
          <a:p>
            <a:r>
              <a:rPr lang="en-GB" dirty="0" smtClean="0">
                <a:solidFill>
                  <a:schemeClr val="bg1"/>
                </a:solidFill>
              </a:rPr>
              <a:t>To get you to identify elements you can use for your designing</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332656"/>
            <a:ext cx="4352517" cy="324036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618653"/>
            <a:ext cx="5362203" cy="4019528"/>
          </a:xfrm>
          <a:prstGeom prst="rect">
            <a:avLst/>
          </a:prstGeom>
        </p:spPr>
      </p:pic>
      <p:sp>
        <p:nvSpPr>
          <p:cNvPr id="11" name="TextBox 10"/>
          <p:cNvSpPr txBox="1"/>
          <p:nvPr/>
        </p:nvSpPr>
        <p:spPr>
          <a:xfrm>
            <a:off x="4932040" y="404664"/>
            <a:ext cx="2736304" cy="923330"/>
          </a:xfrm>
          <a:prstGeom prst="rect">
            <a:avLst/>
          </a:prstGeom>
          <a:noFill/>
        </p:spPr>
        <p:txBody>
          <a:bodyPr wrap="square" rtlCol="0">
            <a:spAutoFit/>
          </a:bodyPr>
          <a:lstStyle/>
          <a:p>
            <a:r>
              <a:rPr lang="en-GB" dirty="0" smtClean="0">
                <a:solidFill>
                  <a:schemeClr val="bg1"/>
                </a:solidFill>
              </a:rPr>
              <a:t>It celebrated the nations of the Commonwealth, their culture and life</a:t>
            </a:r>
            <a:endParaRPr lang="en-GB" dirty="0">
              <a:solidFill>
                <a:schemeClr val="bg1"/>
              </a:solidFill>
            </a:endParaRPr>
          </a:p>
        </p:txBody>
      </p:sp>
    </p:spTree>
    <p:extLst>
      <p:ext uri="{BB962C8B-B14F-4D97-AF65-F5344CB8AC3E}">
        <p14:creationId xmlns:p14="http://schemas.microsoft.com/office/powerpoint/2010/main" val="3861917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04664"/>
            <a:ext cx="6264696" cy="62646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620688"/>
            <a:ext cx="5829250" cy="58292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88640"/>
            <a:ext cx="4824536" cy="6459631"/>
          </a:xfrm>
        </p:spPr>
      </p:pic>
    </p:spTree>
    <p:extLst>
      <p:ext uri="{BB962C8B-B14F-4D97-AF65-F5344CB8AC3E}">
        <p14:creationId xmlns:p14="http://schemas.microsoft.com/office/powerpoint/2010/main" val="318413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548680"/>
            <a:ext cx="5760640" cy="5760640"/>
          </a:xfrm>
        </p:spPr>
      </p:pic>
      <p:sp>
        <p:nvSpPr>
          <p:cNvPr id="5" name="TextBox 4"/>
          <p:cNvSpPr txBox="1"/>
          <p:nvPr/>
        </p:nvSpPr>
        <p:spPr>
          <a:xfrm>
            <a:off x="6751240" y="548680"/>
            <a:ext cx="2051720" cy="369332"/>
          </a:xfrm>
          <a:prstGeom prst="rect">
            <a:avLst/>
          </a:prstGeom>
          <a:noFill/>
        </p:spPr>
        <p:txBody>
          <a:bodyPr wrap="square" rtlCol="0">
            <a:spAutoFit/>
          </a:bodyPr>
          <a:lstStyle/>
          <a:p>
            <a:r>
              <a:rPr lang="en-GB" dirty="0" smtClean="0">
                <a:solidFill>
                  <a:schemeClr val="bg1"/>
                </a:solidFill>
              </a:rPr>
              <a:t>Closed 2002</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3528" y="2276872"/>
            <a:ext cx="8229600" cy="1143000"/>
          </a:xfrm>
        </p:spPr>
        <p:txBody>
          <a:bodyPr>
            <a:noAutofit/>
          </a:bodyPr>
          <a:lstStyle/>
          <a:p>
            <a:r>
              <a:rPr lang="en-US" sz="2800" dirty="0">
                <a:solidFill>
                  <a:schemeClr val="bg1"/>
                </a:solidFill>
              </a:rPr>
              <a:t>Regarded by English Heritage as the second most important modern building in London, after the Royal Festival Hall, the building has a low brickwork plinth clad in blue-grey glazing. Above this swoops the most striking feature of the building, the complex hyperbolic </a:t>
            </a:r>
            <a:r>
              <a:rPr lang="en-US" sz="2800" dirty="0" err="1">
                <a:solidFill>
                  <a:schemeClr val="bg1"/>
                </a:solidFill>
              </a:rPr>
              <a:t>paraboloid</a:t>
            </a:r>
            <a:r>
              <a:rPr lang="en-US" sz="2800" dirty="0">
                <a:solidFill>
                  <a:schemeClr val="bg1"/>
                </a:solidFill>
              </a:rPr>
              <a:t> copper roof, made with 25 </a:t>
            </a:r>
            <a:r>
              <a:rPr lang="en-US" sz="2800" dirty="0" err="1">
                <a:solidFill>
                  <a:schemeClr val="bg1"/>
                </a:solidFill>
              </a:rPr>
              <a:t>tonnes</a:t>
            </a:r>
            <a:r>
              <a:rPr lang="en-US" sz="2800" dirty="0">
                <a:solidFill>
                  <a:schemeClr val="bg1"/>
                </a:solidFill>
              </a:rPr>
              <a:t> of copper donated by the Northern Rhodesia Chamber of Mines. The shape of the roof reflects the architects' desire to create a "tent in the park".</a:t>
            </a:r>
            <a:endParaRPr lang="en-GB" sz="2800" dirty="0">
              <a:solidFill>
                <a:schemeClr val="bg1"/>
              </a:solidFill>
            </a:endParaRPr>
          </a:p>
        </p:txBody>
      </p:sp>
    </p:spTree>
    <p:extLst>
      <p:ext uri="{BB962C8B-B14F-4D97-AF65-F5344CB8AC3E}">
        <p14:creationId xmlns:p14="http://schemas.microsoft.com/office/powerpoint/2010/main" val="412531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67544" y="1268760"/>
            <a:ext cx="8233751" cy="1738144"/>
          </a:xfrm>
        </p:spPr>
      </p:pic>
      <p:sp>
        <p:nvSpPr>
          <p:cNvPr id="5" name="TextBox 4"/>
          <p:cNvSpPr txBox="1"/>
          <p:nvPr/>
        </p:nvSpPr>
        <p:spPr>
          <a:xfrm>
            <a:off x="683568" y="3789040"/>
            <a:ext cx="7416824" cy="1384995"/>
          </a:xfrm>
          <a:prstGeom prst="rect">
            <a:avLst/>
          </a:prstGeom>
          <a:noFill/>
        </p:spPr>
        <p:txBody>
          <a:bodyPr wrap="square" rtlCol="0">
            <a:spAutoFit/>
          </a:bodyPr>
          <a:lstStyle/>
          <a:p>
            <a:pPr algn="ctr"/>
            <a:r>
              <a:rPr lang="en-US" sz="2800" dirty="0">
                <a:solidFill>
                  <a:schemeClr val="bg1"/>
                </a:solidFill>
              </a:rPr>
              <a:t>In January 2012 it was confirmed that the Design Museum would move to the building with an £80m makeover opening in </a:t>
            </a:r>
            <a:r>
              <a:rPr lang="en-US" sz="2800" dirty="0" smtClean="0">
                <a:solidFill>
                  <a:schemeClr val="bg1"/>
                </a:solidFill>
              </a:rPr>
              <a:t>2014, now 2016</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5536" y="980728"/>
            <a:ext cx="8381259" cy="5112568"/>
          </a:xfrm>
        </p:spPr>
      </p:pic>
    </p:spTree>
    <p:extLst>
      <p:ext uri="{BB962C8B-B14F-4D97-AF65-F5344CB8AC3E}">
        <p14:creationId xmlns:p14="http://schemas.microsoft.com/office/powerpoint/2010/main" val="228500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1" y="476672"/>
            <a:ext cx="8160907" cy="489654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9552" y="260648"/>
            <a:ext cx="8136904" cy="610267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435280" cy="5649491"/>
          </a:xfrm>
        </p:spPr>
        <p:txBody>
          <a:bodyPr>
            <a:normAutofit lnSpcReduction="10000"/>
          </a:bodyPr>
          <a:lstStyle/>
          <a:p>
            <a:pPr>
              <a:buNone/>
            </a:pPr>
            <a:r>
              <a:rPr lang="en-GB" sz="4000" dirty="0" smtClean="0">
                <a:solidFill>
                  <a:schemeClr val="bg1"/>
                </a:solidFill>
              </a:rPr>
              <a:t>Lesson Objectives</a:t>
            </a:r>
          </a:p>
          <a:p>
            <a:pPr>
              <a:buNone/>
            </a:pPr>
            <a:endParaRPr lang="en-GB" dirty="0" smtClean="0">
              <a:solidFill>
                <a:schemeClr val="bg1"/>
              </a:solidFill>
            </a:endParaRPr>
          </a:p>
          <a:p>
            <a:pPr>
              <a:buNone/>
            </a:pPr>
            <a:r>
              <a:rPr lang="en-GB" dirty="0" smtClean="0">
                <a:solidFill>
                  <a:schemeClr val="bg1"/>
                </a:solidFill>
              </a:rPr>
              <a:t>Objectives - Coursework</a:t>
            </a:r>
          </a:p>
          <a:p>
            <a:pPr>
              <a:buNone/>
            </a:pPr>
            <a:r>
              <a:rPr lang="en-GB" dirty="0" smtClean="0">
                <a:solidFill>
                  <a:schemeClr val="bg1"/>
                </a:solidFill>
              </a:rPr>
              <a:t>- To further develop concepts with relation to idea generation</a:t>
            </a:r>
            <a:endParaRPr lang="en-GB" sz="1800" dirty="0" smtClean="0">
              <a:solidFill>
                <a:schemeClr val="bg1"/>
              </a:solidFill>
            </a:endParaRPr>
          </a:p>
          <a:p>
            <a:pPr>
              <a:buNone/>
            </a:pPr>
            <a:r>
              <a:rPr lang="en-GB" dirty="0" smtClean="0">
                <a:solidFill>
                  <a:schemeClr val="bg1"/>
                </a:solidFill>
              </a:rPr>
              <a:t>Objectives - Exercise</a:t>
            </a:r>
          </a:p>
          <a:p>
            <a:pPr>
              <a:buFontTx/>
              <a:buChar char="-"/>
            </a:pPr>
            <a:r>
              <a:rPr lang="en-GB" dirty="0" smtClean="0">
                <a:solidFill>
                  <a:schemeClr val="bg1"/>
                </a:solidFill>
              </a:rPr>
              <a:t>Start to understand the meaning of buildings</a:t>
            </a:r>
          </a:p>
          <a:p>
            <a:pPr>
              <a:buFontTx/>
              <a:buChar char="-"/>
            </a:pPr>
            <a:r>
              <a:rPr lang="en-GB" dirty="0" smtClean="0">
                <a:solidFill>
                  <a:schemeClr val="bg1"/>
                </a:solidFill>
              </a:rPr>
              <a:t>Identify elements to help design</a:t>
            </a:r>
          </a:p>
          <a:p>
            <a:pPr>
              <a:buNone/>
            </a:pPr>
            <a:r>
              <a:rPr lang="en-GB" dirty="0" smtClean="0">
                <a:solidFill>
                  <a:schemeClr val="bg1"/>
                </a:solidFill>
              </a:rPr>
              <a:t>Objectives – Presentation</a:t>
            </a:r>
          </a:p>
          <a:p>
            <a:pPr>
              <a:buNone/>
            </a:pPr>
            <a:r>
              <a:rPr lang="en-GB" dirty="0" smtClean="0">
                <a:solidFill>
                  <a:schemeClr val="bg1"/>
                </a:solidFill>
              </a:rPr>
              <a:t>- To share information on design</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620688"/>
            <a:ext cx="2688298" cy="2016224"/>
          </a:xfrm>
        </p:spPr>
      </p:pic>
      <p:pic>
        <p:nvPicPr>
          <p:cNvPr id="8" name="Content Placeholder 7"/>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059832" y="620688"/>
            <a:ext cx="5760638" cy="4320480"/>
          </a:xfrm>
        </p:spPr>
      </p:pic>
      <p:pic>
        <p:nvPicPr>
          <p:cNvPr id="9" name="Content Placeholder 8"/>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251521" y="2852936"/>
            <a:ext cx="2736304" cy="2052228"/>
          </a:xfrm>
        </p:spPr>
      </p:pic>
    </p:spTree>
    <p:extLst>
      <p:ext uri="{BB962C8B-B14F-4D97-AF65-F5344CB8AC3E}">
        <p14:creationId xmlns:p14="http://schemas.microsoft.com/office/powerpoint/2010/main" val="344901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23528" y="260648"/>
            <a:ext cx="8555884" cy="633670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GB"/>
          </a:p>
        </p:txBody>
      </p:sp>
      <p:sp>
        <p:nvSpPr>
          <p:cNvPr id="3" name="Content Placeholder 2"/>
          <p:cNvSpPr>
            <a:spLocks noGrp="1"/>
          </p:cNvSpPr>
          <p:nvPr>
            <p:ph sz="quarter" idx="2"/>
          </p:nvPr>
        </p:nvSpPr>
        <p:spPr/>
        <p:txBody>
          <a:bodyPr/>
          <a:lstStyle/>
          <a:p>
            <a:endParaRPr lang="en-GB"/>
          </a:p>
        </p:txBody>
      </p:sp>
      <p:pic>
        <p:nvPicPr>
          <p:cNvPr id="6" name="Content Placeholder 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9512" y="116632"/>
            <a:ext cx="8580700" cy="64087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32654"/>
            <a:ext cx="8208912" cy="6131031"/>
          </a:xfrm>
          <a:prstGeom prst="rect">
            <a:avLst/>
          </a:prstGeom>
        </p:spPr>
      </p:pic>
    </p:spTree>
    <p:extLst>
      <p:ext uri="{BB962C8B-B14F-4D97-AF65-F5344CB8AC3E}">
        <p14:creationId xmlns:p14="http://schemas.microsoft.com/office/powerpoint/2010/main" val="2122238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27584" y="332656"/>
            <a:ext cx="3528392" cy="2886224"/>
          </a:xfrm>
        </p:spPr>
      </p:pic>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2656"/>
            <a:ext cx="3892326" cy="2880321"/>
          </a:xfrm>
          <a:prstGeom prst="rect">
            <a:avLst/>
          </a:prstGeom>
        </p:spPr>
      </p:pic>
      <p:pic>
        <p:nvPicPr>
          <p:cNvPr id="9"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429000"/>
            <a:ext cx="4248472" cy="2982428"/>
          </a:xfrm>
          <a:prstGeom prst="rect">
            <a:avLst/>
          </a:prstGeom>
        </p:spPr>
      </p:pic>
    </p:spTree>
    <p:extLst>
      <p:ext uri="{BB962C8B-B14F-4D97-AF65-F5344CB8AC3E}">
        <p14:creationId xmlns:p14="http://schemas.microsoft.com/office/powerpoint/2010/main" val="1379091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GB" dirty="0" smtClean="0">
                <a:solidFill>
                  <a:schemeClr val="bg1"/>
                </a:solidFill>
              </a:rPr>
              <a:t>Features</a:t>
            </a:r>
            <a:endParaRPr lang="en-GB" dirty="0">
              <a:solidFill>
                <a:schemeClr val="bg1"/>
              </a:solidFill>
            </a:endParaRPr>
          </a:p>
        </p:txBody>
      </p:sp>
      <p:sp>
        <p:nvSpPr>
          <p:cNvPr id="3" name="Content Placeholder 2"/>
          <p:cNvSpPr>
            <a:spLocks noGrp="1"/>
          </p:cNvSpPr>
          <p:nvPr>
            <p:ph sz="quarter" idx="1"/>
          </p:nvPr>
        </p:nvSpPr>
        <p:spPr>
          <a:xfrm>
            <a:off x="457200" y="1600200"/>
            <a:ext cx="4038600" cy="4853136"/>
          </a:xfrm>
        </p:spPr>
        <p:txBody>
          <a:bodyPr>
            <a:normAutofit/>
          </a:bodyPr>
          <a:lstStyle/>
          <a:p>
            <a:pPr marL="514350" indent="-514350">
              <a:buFont typeface="+mj-lt"/>
              <a:buAutoNum type="arabicPeriod"/>
            </a:pPr>
            <a:r>
              <a:rPr lang="en-GB" sz="2800" dirty="0" smtClean="0">
                <a:solidFill>
                  <a:schemeClr val="bg1"/>
                </a:solidFill>
              </a:rPr>
              <a:t>Reusing an existing building for a new purpose</a:t>
            </a:r>
          </a:p>
          <a:p>
            <a:pPr marL="514350" indent="-514350">
              <a:buFont typeface="+mj-lt"/>
              <a:buAutoNum type="arabicPeriod"/>
            </a:pPr>
            <a:r>
              <a:rPr lang="en-GB" sz="2800" dirty="0" smtClean="0">
                <a:solidFill>
                  <a:schemeClr val="bg1"/>
                </a:solidFill>
              </a:rPr>
              <a:t>Open area with galleries around</a:t>
            </a:r>
          </a:p>
          <a:p>
            <a:pPr marL="514350" indent="-514350">
              <a:buFont typeface="+mj-lt"/>
              <a:buAutoNum type="arabicPeriod"/>
            </a:pPr>
            <a:r>
              <a:rPr lang="en-GB" sz="2800" dirty="0" smtClean="0">
                <a:solidFill>
                  <a:schemeClr val="bg1"/>
                </a:solidFill>
              </a:rPr>
              <a:t>Use the openness concept</a:t>
            </a:r>
          </a:p>
          <a:p>
            <a:pPr marL="514350" indent="-514350">
              <a:buFont typeface="+mj-lt"/>
              <a:buAutoNum type="arabicPeriod"/>
            </a:pPr>
            <a:r>
              <a:rPr lang="en-GB" sz="2800" dirty="0">
                <a:solidFill>
                  <a:schemeClr val="bg1"/>
                </a:solidFill>
              </a:rPr>
              <a:t>Evolve ideas, using computing models and models</a:t>
            </a:r>
          </a:p>
          <a:p>
            <a:pPr marL="514350" indent="-514350">
              <a:buFont typeface="+mj-lt"/>
              <a:buAutoNum type="arabicPeriod"/>
            </a:pPr>
            <a:endParaRPr lang="en-GB" sz="2800" dirty="0" smtClean="0">
              <a:solidFill>
                <a:schemeClr val="bg1"/>
              </a:solidFill>
            </a:endParaRPr>
          </a:p>
          <a:p>
            <a:endParaRPr lang="en-GB" sz="2800" dirty="0" smtClean="0">
              <a:solidFill>
                <a:schemeClr val="bg1"/>
              </a:solidFill>
            </a:endParaRPr>
          </a:p>
          <a:p>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 Box 4"/>
          <p:cNvSpPr txBox="1">
            <a:spLocks noChangeArrowheads="1"/>
          </p:cNvSpPr>
          <p:nvPr/>
        </p:nvSpPr>
        <p:spPr bwMode="auto">
          <a:xfrm>
            <a:off x="971600" y="5805264"/>
            <a:ext cx="7058025" cy="579438"/>
          </a:xfrm>
          <a:prstGeom prst="rect">
            <a:avLst/>
          </a:prstGeom>
          <a:noFill/>
          <a:ln w="9525">
            <a:noFill/>
            <a:miter lim="800000"/>
            <a:headEnd/>
            <a:tailEnd/>
          </a:ln>
          <a:effectLst/>
        </p:spPr>
        <p:txBody>
          <a:bodyPr>
            <a:spAutoFit/>
          </a:bodyPr>
          <a:lstStyle/>
          <a:p>
            <a:pPr algn="ctr">
              <a:spcBef>
                <a:spcPct val="50000"/>
              </a:spcBef>
            </a:pPr>
            <a:r>
              <a:rPr lang="en-GB" sz="3200" dirty="0" smtClean="0">
                <a:solidFill>
                  <a:schemeClr val="bg1"/>
                </a:solidFill>
              </a:rPr>
              <a:t>Commonwealth Institute, </a:t>
            </a:r>
            <a:r>
              <a:rPr lang="en-GB" sz="3200" dirty="0">
                <a:solidFill>
                  <a:schemeClr val="bg1"/>
                </a:solidFill>
              </a:rPr>
              <a:t>London</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548679"/>
            <a:ext cx="7344816" cy="519645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404664"/>
            <a:ext cx="4794745" cy="3240360"/>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635896" y="3068960"/>
            <a:ext cx="4968552" cy="3312368"/>
          </a:xfrm>
        </p:spPr>
      </p:pic>
      <p:sp>
        <p:nvSpPr>
          <p:cNvPr id="11" name="TextBox 10"/>
          <p:cNvSpPr txBox="1"/>
          <p:nvPr/>
        </p:nvSpPr>
        <p:spPr>
          <a:xfrm>
            <a:off x="5220072" y="476672"/>
            <a:ext cx="2592288" cy="646331"/>
          </a:xfrm>
          <a:prstGeom prst="rect">
            <a:avLst/>
          </a:prstGeom>
          <a:noFill/>
        </p:spPr>
        <p:txBody>
          <a:bodyPr wrap="square" rtlCol="0">
            <a:spAutoFit/>
          </a:bodyPr>
          <a:lstStyle/>
          <a:p>
            <a:r>
              <a:rPr lang="en-GB" dirty="0" smtClean="0">
                <a:solidFill>
                  <a:schemeClr val="bg1"/>
                </a:solidFill>
              </a:rPr>
              <a:t>The Commonwealth Institute opened in 1962</a:t>
            </a:r>
            <a:endParaRPr lang="en-GB" dirty="0">
              <a:solidFill>
                <a:schemeClr val="bg1"/>
              </a:solidFill>
            </a:endParaRPr>
          </a:p>
        </p:txBody>
      </p:sp>
    </p:spTree>
    <p:extLst>
      <p:ext uri="{BB962C8B-B14F-4D97-AF65-F5344CB8AC3E}">
        <p14:creationId xmlns:p14="http://schemas.microsoft.com/office/powerpoint/2010/main" val="2573037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332656"/>
            <a:ext cx="4352517" cy="324036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618653"/>
            <a:ext cx="5362203" cy="4019528"/>
          </a:xfrm>
          <a:prstGeom prst="rect">
            <a:avLst/>
          </a:prstGeom>
        </p:spPr>
      </p:pic>
      <p:sp>
        <p:nvSpPr>
          <p:cNvPr id="11" name="TextBox 10"/>
          <p:cNvSpPr txBox="1"/>
          <p:nvPr/>
        </p:nvSpPr>
        <p:spPr>
          <a:xfrm>
            <a:off x="4932040" y="404664"/>
            <a:ext cx="2736304" cy="923330"/>
          </a:xfrm>
          <a:prstGeom prst="rect">
            <a:avLst/>
          </a:prstGeom>
          <a:noFill/>
        </p:spPr>
        <p:txBody>
          <a:bodyPr wrap="square" rtlCol="0">
            <a:spAutoFit/>
          </a:bodyPr>
          <a:lstStyle/>
          <a:p>
            <a:r>
              <a:rPr lang="en-GB" dirty="0" smtClean="0">
                <a:solidFill>
                  <a:schemeClr val="bg1"/>
                </a:solidFill>
              </a:rPr>
              <a:t>It celebrated the nations of the Commonwealth, their culture and life</a:t>
            </a:r>
            <a:endParaRPr lang="en-GB" dirty="0">
              <a:solidFill>
                <a:schemeClr val="bg1"/>
              </a:solidFill>
            </a:endParaRPr>
          </a:p>
        </p:txBody>
      </p:sp>
    </p:spTree>
    <p:extLst>
      <p:ext uri="{BB962C8B-B14F-4D97-AF65-F5344CB8AC3E}">
        <p14:creationId xmlns:p14="http://schemas.microsoft.com/office/powerpoint/2010/main" val="1007926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54980"/>
            <a:ext cx="8077236" cy="64807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11560" y="476672"/>
            <a:ext cx="7992888" cy="5963445"/>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827584" y="548680"/>
            <a:ext cx="7704058" cy="597666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95536" y="764704"/>
            <a:ext cx="8430898" cy="532859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251</Words>
  <Application>Microsoft Office PowerPoint</Application>
  <PresentationFormat>On-screen Show (4:3)</PresentationFormat>
  <Paragraphs>44</Paragraphs>
  <Slides>25</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The Starter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Regarded by English Heritage as the second most important modern building in London, after the Royal Festival Hall, the building has a low brickwork plinth clad in blue-grey glazing. Above this swoops the most striking feature of the building, the complex hyperbolic paraboloid copper roof, made with 25 tonnes of copper donated by the Northern Rhodesia Chamber of Mines. The shape of the roof reflects the architects' desire to create a "tent in the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dc:title>
  <dc:creator>Peter Jones</dc:creator>
  <cp:lastModifiedBy>Jones Peter</cp:lastModifiedBy>
  <cp:revision>64</cp:revision>
  <dcterms:created xsi:type="dcterms:W3CDTF">2010-10-17T13:26:59Z</dcterms:created>
  <dcterms:modified xsi:type="dcterms:W3CDTF">2015-10-20T07:41:34Z</dcterms:modified>
</cp:coreProperties>
</file>